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76" r:id="rId4"/>
    <p:sldId id="309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4" r:id="rId17"/>
    <p:sldId id="275" r:id="rId18"/>
    <p:sldId id="277" r:id="rId19"/>
    <p:sldId id="278" r:id="rId20"/>
    <p:sldId id="279" r:id="rId21"/>
    <p:sldId id="281" r:id="rId22"/>
    <p:sldId id="308" r:id="rId23"/>
    <p:sldId id="287" r:id="rId24"/>
    <p:sldId id="289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/>
    <p:restoredTop sz="92781"/>
  </p:normalViewPr>
  <p:slideViewPr>
    <p:cSldViewPr>
      <p:cViewPr varScale="1">
        <p:scale>
          <a:sx n="56" d="100"/>
          <a:sy n="56" d="100"/>
        </p:scale>
        <p:origin x="4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22C6-0452-43E2-A665-6F76BD59BE7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776BB-1FD6-4E3D-895D-F85C89EC6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776BB-1FD6-4E3D-895D-F85C89EC6F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4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E92F9A-6ACD-4202-85A4-A119A478EC33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804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5E9E3D-F757-4788-BA0E-FFEAFF6DD19D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065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E7CAE6-4E4C-4FCB-B03B-43AAC4678D1E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16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70A3CA-152E-49D6-A8D5-FEAC24CBDE63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805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94936-2F94-4C77-981E-00168E22C2FE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653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0A9898-292C-4DC6-B21C-FBD022C75BD0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43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1AD7E8-7206-4620-B57D-C62EAC018EA5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47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6A528D-FB98-4926-A022-ED6682E60E1E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644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72B625-F2F7-43BE-8EF2-C8A58B48C28D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76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8FD112-3E1E-46BE-BF8F-01C83C249862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871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CA60FB-4FBC-4551-8561-BCDCA5DFA752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8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5B0D75-29C1-4B6E-A46B-53C9EE85C0A6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9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67325A-BF61-4084-A8DA-205E8DC4F63C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164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F4555E-94B5-4E29-95CC-4E62F0F57B66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40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126523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/>
          <a:lstStyle>
            <a:lvl1pPr>
              <a:defRPr b="1"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614">
            <a:off x="118557" y="5991721"/>
            <a:ext cx="787116" cy="7037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134539-E351-41DE-98C0-058051F903A7}" type="datetimeFigureOut">
              <a:rPr lang="en-US" smtClean="0"/>
              <a:t>8/23/17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&amp; Laboratory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Elsinore High School </a:t>
            </a:r>
            <a:r>
              <a:rPr lang="en-US" dirty="0" err="1" smtClean="0"/>
              <a:t>Agriscience</a:t>
            </a:r>
            <a:endParaRPr lang="en-US" dirty="0" smtClean="0"/>
          </a:p>
        </p:txBody>
      </p:sp>
      <p:pic>
        <p:nvPicPr>
          <p:cNvPr id="4" name="Picture 2" descr="http://www.guide-to-symbols.com/_images_pub1/warning14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73" y="3429000"/>
            <a:ext cx="3124200" cy="2603502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&#10;safety.gif                                                     000640D1Macintosh HD                   BEF735E4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86" y="2362200"/>
            <a:ext cx="3166034" cy="416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0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&amp; Flames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Glass can shatter when heated and gas flames can have flare-ups – always use eye protection when heating or burning something. </a:t>
            </a:r>
          </a:p>
          <a:p>
            <a:endParaRPr lang="en-US" dirty="0" smtClean="0"/>
          </a:p>
          <a:p>
            <a:r>
              <a:rPr lang="en-US" dirty="0" smtClean="0"/>
              <a:t>Never </a:t>
            </a:r>
            <a:r>
              <a:rPr lang="en-US" dirty="0"/>
              <a:t>leave a burner or flame unattended.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have a partner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Long or loose hair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clothing </a:t>
            </a:r>
            <a:r>
              <a:rPr lang="en-US" dirty="0"/>
              <a:t>must be tied back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://t3.gstatic.com/images?q=tbn:ANd9GcRffC0gom639jUM8adVGd1SCSkYmaJO2Tq725_SHnDkMFrzPlPW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238375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fundraw.com</a:t>
            </a:r>
            <a:endParaRPr lang="en-US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Assume every chemical can be dangerous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Always read the side of the bottle before using a lab chemical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Once it’s out it stays out.  </a:t>
            </a:r>
            <a:endParaRPr lang="en-US" dirty="0" smtClean="0"/>
          </a:p>
          <a:p>
            <a:pPr lvl="1"/>
            <a:r>
              <a:rPr lang="en-US" dirty="0" smtClean="0"/>
              <a:t>Never </a:t>
            </a:r>
            <a:r>
              <a:rPr lang="en-US" dirty="0"/>
              <a:t>return used chemicals back into a container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Always </a:t>
            </a:r>
            <a:r>
              <a:rPr lang="en-US" dirty="0"/>
              <a:t>turn on a faucet before dumping a </a:t>
            </a:r>
            <a:r>
              <a:rPr lang="en-US" dirty="0" smtClean="0"/>
              <a:t>chemical</a:t>
            </a:r>
          </a:p>
          <a:p>
            <a:pPr lvl="1"/>
            <a:r>
              <a:rPr lang="en-US" dirty="0"/>
              <a:t>Never add water to acid.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Only the instructor should have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chemical supply areas.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you spill a chemical on your skin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your eyes, immediately flush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water </a:t>
            </a:r>
            <a:r>
              <a:rPr lang="en-US" dirty="0"/>
              <a:t>while alerting your instructor</a:t>
            </a:r>
            <a:r>
              <a:rPr lang="en-US" dirty="0" smtClean="0"/>
              <a:t>.</a:t>
            </a:r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1" y="6553200"/>
            <a:ext cx="1981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 smtClean="0">
                <a:solidFill>
                  <a:schemeClr val="tx2"/>
                </a:solidFill>
              </a:rPr>
              <a:t>altecweb.com</a:t>
            </a:r>
            <a:endParaRPr lang="en-US" sz="1100" i="1" dirty="0">
              <a:solidFill>
                <a:schemeClr val="tx2"/>
              </a:solidFill>
            </a:endParaRPr>
          </a:p>
        </p:txBody>
      </p:sp>
      <p:pic>
        <p:nvPicPr>
          <p:cNvPr id="5" name="Picture 2" descr="http://t0.gstatic.com/images?q=tbn:ANd9GcTsOsAY-auUxhldUkFL9zPk3fXrp9GcdBLqPLshlalu3GIAcN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0"/>
            <a:ext cx="1676400" cy="224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74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Response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7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Alert your instructor first.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additional help is needed, call “0” on the phone AND get a neighboring instructor to assist.</a:t>
            </a:r>
          </a:p>
          <a:p>
            <a:pPr lvl="1"/>
            <a:r>
              <a:rPr lang="en-US" dirty="0"/>
              <a:t>After school hours, dial </a:t>
            </a:r>
            <a:r>
              <a:rPr lang="en-US" dirty="0" smtClean="0"/>
              <a:t>9-911</a:t>
            </a:r>
            <a:r>
              <a:rPr lang="en-US" dirty="0"/>
              <a:t>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Assist only if needed or requested.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Stay safe and out of harm’s way.</a:t>
            </a:r>
          </a:p>
        </p:txBody>
      </p:sp>
    </p:spTree>
    <p:extLst>
      <p:ext uri="{BB962C8B-B14F-4D97-AF65-F5344CB8AC3E}">
        <p14:creationId xmlns:p14="http://schemas.microsoft.com/office/powerpoint/2010/main" val="23511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Spilled Chemical/Broken Glass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there is broken glass or a chemical spill, first alert the instructor.</a:t>
            </a:r>
          </a:p>
          <a:p>
            <a:pPr lvl="1"/>
            <a:r>
              <a:rPr lang="en-US" dirty="0"/>
              <a:t>Next stand guard at a safe distance while alerting everyone else to prevent another student from being exposed. </a:t>
            </a:r>
          </a:p>
          <a:p>
            <a:pPr lvl="1"/>
            <a:r>
              <a:rPr lang="en-US" dirty="0"/>
              <a:t>Be prepared to assist if the instructor asks.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pick up broken glass with your bare hands. </a:t>
            </a:r>
          </a:p>
          <a:p>
            <a:pPr lvl="1"/>
            <a:r>
              <a:rPr lang="en-US" dirty="0"/>
              <a:t>Do not hesitate to leave if there are chemical fumes. </a:t>
            </a:r>
          </a:p>
          <a:p>
            <a:pPr lvl="1"/>
            <a:r>
              <a:rPr lang="en-US" dirty="0"/>
              <a:t>Do not wait to flush with water if you spill a chemical on your skin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fire breaks out, alert the instructor before anything else.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 fire alarm goes off, stop what you are doing and immediately leave the </a:t>
            </a:r>
            <a:r>
              <a:rPr lang="en-US" dirty="0" smtClean="0"/>
              <a:t>classroom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Exit the room and meet outside the gate along the street curb.</a:t>
            </a:r>
            <a:endParaRPr lang="en-US" dirty="0"/>
          </a:p>
          <a:p>
            <a:pPr lvl="1"/>
            <a:r>
              <a:rPr lang="en-US" dirty="0"/>
              <a:t>Do not leave your class to find someone else. Stay with your instructor.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Immediately stop what you are doing. </a:t>
            </a:r>
          </a:p>
          <a:p>
            <a:pPr lvl="1"/>
            <a:r>
              <a:rPr lang="en-US" dirty="0"/>
              <a:t>Move into the </a:t>
            </a:r>
            <a:r>
              <a:rPr lang="en-US" dirty="0" smtClean="0"/>
              <a:t>locker rooms.  </a:t>
            </a:r>
            <a:r>
              <a:rPr lang="en-US" dirty="0"/>
              <a:t>Check to ensure all doors are closed and lights are off on the way.</a:t>
            </a:r>
          </a:p>
          <a:p>
            <a:pPr lvl="1"/>
            <a:r>
              <a:rPr lang="en-US" dirty="0"/>
              <a:t>Remain absolutely quiet and motionless throughout the lockdown.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act quickly to follow your teacher’s instructions if needed. </a:t>
            </a:r>
          </a:p>
          <a:p>
            <a:pPr lvl="1"/>
            <a:r>
              <a:rPr lang="en-US" dirty="0"/>
              <a:t>If you are no longer safe in your area and a safe escape is not possible, be prepared to fight back using anything you can (books, desks, etc.).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follow your instructor’s advice.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QRfGGBB7tvRrOAYTOJ8aw85O809Eq9ikP_9DNnhzQhG87a3Kq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846" y="4142835"/>
            <a:ext cx="2197954" cy="246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health198.com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your responsibility to alert the instructor about any allergies you may have and any time your allergies are a problem.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you have a need for an </a:t>
            </a:r>
            <a:r>
              <a:rPr lang="en-US" dirty="0" err="1"/>
              <a:t>Epi</a:t>
            </a:r>
            <a:r>
              <a:rPr lang="en-US" dirty="0"/>
              <a:t>-pen, state this immediately and state where it is.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another student is having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allergic reaction, stop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you are doing and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prepared </a:t>
            </a:r>
            <a:r>
              <a:rPr lang="en-US" dirty="0"/>
              <a:t>to assist.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someone is choking, stop what you are doing and alert the instructor.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Seek additional help if needed (by phone or in a neighboring classroom).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assist the instructor.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student or instructor is having a seizure, push away anything they might strike with their body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Protect their head with a sweatshirt, backpack, or other padding.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try to hold down their body – allow them to flail freely.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seek assistance from another instructor or with the phone. </a:t>
            </a:r>
          </a:p>
        </p:txBody>
      </p:sp>
    </p:spTree>
    <p:extLst>
      <p:ext uri="{BB962C8B-B14F-4D97-AF65-F5344CB8AC3E}">
        <p14:creationId xmlns:p14="http://schemas.microsoft.com/office/powerpoint/2010/main" val="28271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s.cdn1.123rf.com/168nwm/dariusl/dariusl1101/dariusl110100037/8623295-3d-human-stop-red-sign-white-warning-symbol.jpg"/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</a:t>
            </a:r>
            <a:r>
              <a:rPr lang="en-US" sz="1100" i="1" dirty="0">
                <a:solidFill>
                  <a:schemeClr val="tx1"/>
                </a:solidFill>
              </a:rPr>
              <a:t>123rf.com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Expectations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51054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en-US" b="0" dirty="0"/>
          </a:p>
          <a:p>
            <a:pPr lvl="0"/>
            <a:r>
              <a:rPr lang="en-US" b="0" dirty="0"/>
              <a:t>Always get your </a:t>
            </a:r>
            <a:r>
              <a:rPr lang="en-US" dirty="0"/>
              <a:t>teacher’s permission </a:t>
            </a:r>
            <a:r>
              <a:rPr lang="en-US" b="0" dirty="0"/>
              <a:t>before attempting any laboratory or field investigation.</a:t>
            </a:r>
          </a:p>
          <a:p>
            <a:pPr lvl="0"/>
            <a:r>
              <a:rPr lang="en-US" dirty="0"/>
              <a:t>Follow instructions and read procedures </a:t>
            </a:r>
            <a:r>
              <a:rPr lang="en-US" b="0" dirty="0"/>
              <a:t>carefully.</a:t>
            </a:r>
          </a:p>
          <a:p>
            <a:pPr lvl="0"/>
            <a:r>
              <a:rPr lang="en-US" dirty="0"/>
              <a:t>Ask if unsure. </a:t>
            </a:r>
            <a:r>
              <a:rPr lang="en-US" b="0" dirty="0"/>
              <a:t>Report if unsure.  Do not act if unsure.</a:t>
            </a:r>
          </a:p>
          <a:p>
            <a:pPr lvl="0"/>
            <a:r>
              <a:rPr lang="en-US" dirty="0"/>
              <a:t>You are responsible for preventing accidents. </a:t>
            </a:r>
          </a:p>
          <a:p>
            <a:pPr lvl="0"/>
            <a:r>
              <a:rPr lang="en-US" dirty="0"/>
              <a:t>Never eat in the classroom </a:t>
            </a:r>
            <a:r>
              <a:rPr lang="en-US" b="0" dirty="0"/>
              <a:t>unless provided by your instructor. </a:t>
            </a:r>
          </a:p>
          <a:p>
            <a:pPr lvl="0"/>
            <a:r>
              <a:rPr lang="en-US" dirty="0"/>
              <a:t>Do not use </a:t>
            </a:r>
            <a:r>
              <a:rPr lang="en-US" b="0" dirty="0"/>
              <a:t>any equipment, chemicals, or machinery unless you are </a:t>
            </a:r>
            <a:r>
              <a:rPr lang="en-US" dirty="0"/>
              <a:t>given </a:t>
            </a:r>
            <a:r>
              <a:rPr lang="en-US" i="1" dirty="0"/>
              <a:t>permission and you trained </a:t>
            </a:r>
            <a:r>
              <a:rPr lang="en-US" b="0" dirty="0"/>
              <a:t>by Mrs. Leak. Never handle an unknown substance. Ask first.</a:t>
            </a:r>
          </a:p>
          <a:p>
            <a:pPr lvl="0"/>
            <a:r>
              <a:rPr lang="en-US" dirty="0"/>
              <a:t>If you aren’t trained, don’t touch.</a:t>
            </a:r>
          </a:p>
          <a:p>
            <a:pPr lvl="0"/>
            <a:r>
              <a:rPr lang="en-US" dirty="0"/>
              <a:t>Wash your hands </a:t>
            </a:r>
            <a:r>
              <a:rPr lang="en-US" b="0" dirty="0"/>
              <a:t>after handling anything potentially harmful.</a:t>
            </a:r>
          </a:p>
        </p:txBody>
      </p:sp>
    </p:spTree>
    <p:extLst>
      <p:ext uri="{BB962C8B-B14F-4D97-AF65-F5344CB8AC3E}">
        <p14:creationId xmlns:p14="http://schemas.microsoft.com/office/powerpoint/2010/main" val="362188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Unconsciousness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Unconsciousness is always life threatening. </a:t>
            </a:r>
            <a:endParaRPr lang="en-US" dirty="0" smtClean="0"/>
          </a:p>
          <a:p>
            <a:pPr lvl="1"/>
            <a:r>
              <a:rPr lang="en-US" dirty="0" smtClean="0"/>
              <a:t>Seek </a:t>
            </a:r>
            <a:r>
              <a:rPr lang="en-US" dirty="0"/>
              <a:t>immediate assistance from the instructor, main office, and neighboring instructors if someone becomes unconscious.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check the ABCs – </a:t>
            </a:r>
            <a:endParaRPr lang="en-US" dirty="0" smtClean="0"/>
          </a:p>
          <a:p>
            <a:pPr lvl="1"/>
            <a:r>
              <a:rPr lang="en-US" u="sng" dirty="0" smtClean="0"/>
              <a:t>Airway</a:t>
            </a:r>
            <a:r>
              <a:rPr lang="en-US" dirty="0" smtClean="0"/>
              <a:t> </a:t>
            </a:r>
            <a:r>
              <a:rPr lang="en-US" dirty="0"/>
              <a:t>(is it clear</a:t>
            </a:r>
            <a:r>
              <a:rPr lang="en-US" dirty="0" smtClean="0"/>
              <a:t>?).</a:t>
            </a:r>
          </a:p>
          <a:p>
            <a:pPr lvl="1"/>
            <a:r>
              <a:rPr lang="en-US" u="sng" dirty="0" smtClean="0"/>
              <a:t>Breathing</a:t>
            </a:r>
            <a:r>
              <a:rPr lang="en-US" dirty="0" smtClean="0"/>
              <a:t> </a:t>
            </a:r>
            <a:r>
              <a:rPr lang="en-US" dirty="0"/>
              <a:t>(look, listen, and feel for breathing</a:t>
            </a:r>
            <a:r>
              <a:rPr lang="en-US" dirty="0" smtClean="0"/>
              <a:t>). </a:t>
            </a:r>
          </a:p>
          <a:p>
            <a:pPr lvl="1"/>
            <a:r>
              <a:rPr lang="en-US" u="sng" dirty="0" smtClean="0"/>
              <a:t>Circulation</a:t>
            </a:r>
            <a:r>
              <a:rPr lang="en-US" dirty="0" smtClean="0"/>
              <a:t> </a:t>
            </a:r>
            <a:r>
              <a:rPr lang="en-US" dirty="0"/>
              <a:t>(do they have  a pulse? Are they turning blue?).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MSDS</a:t>
            </a:r>
          </a:p>
          <a:p>
            <a:endParaRPr lang="en-US" dirty="0"/>
          </a:p>
          <a:p>
            <a:r>
              <a:rPr lang="en-US" dirty="0" smtClean="0"/>
              <a:t>Exits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Fire </a:t>
            </a:r>
            <a:r>
              <a:rPr lang="en-US" dirty="0" smtClean="0"/>
              <a:t>Extinguishers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Eye Wash Stations </a:t>
            </a:r>
            <a:br>
              <a:rPr lang="en-US" dirty="0"/>
            </a:br>
            <a:endParaRPr lang="en-US" dirty="0"/>
          </a:p>
          <a:p>
            <a:r>
              <a:rPr lang="en-US" dirty="0"/>
              <a:t>Spill </a:t>
            </a:r>
            <a:r>
              <a:rPr lang="en-US" dirty="0" smtClean="0"/>
              <a:t>Station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NFPA Diamond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0 – No Danger</a:t>
            </a:r>
          </a:p>
          <a:p>
            <a:pPr marL="82296" indent="0">
              <a:buNone/>
            </a:pPr>
            <a:r>
              <a:rPr lang="en-US" dirty="0" smtClean="0"/>
              <a:t>4 – DANGER </a:t>
            </a:r>
          </a:p>
          <a:p>
            <a:pPr marL="82296" indent="0">
              <a:buNone/>
            </a:pPr>
            <a:r>
              <a:rPr lang="en-US" dirty="0" smtClean="0"/>
              <a:t>(Potential Death)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6576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7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Farm Lab Safety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4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Lab and Field Safety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Accidents can be avoided</a:t>
            </a:r>
          </a:p>
          <a:p>
            <a:pPr lvl="1" eaLnBrk="1" hangingPunct="1"/>
            <a:r>
              <a:rPr lang="en-US" altLang="en-US" sz="3200" smtClean="0"/>
              <a:t>Major causes of lab accidents are:</a:t>
            </a:r>
          </a:p>
          <a:p>
            <a:pPr lvl="2" eaLnBrk="1" hangingPunct="1"/>
            <a:r>
              <a:rPr lang="en-US" altLang="en-US" sz="2800" smtClean="0"/>
              <a:t>Carelessness</a:t>
            </a:r>
          </a:p>
          <a:p>
            <a:pPr lvl="2" eaLnBrk="1" hangingPunct="1"/>
            <a:r>
              <a:rPr lang="en-US" altLang="en-US" sz="2800" smtClean="0"/>
              <a:t>Lack of attention</a:t>
            </a:r>
          </a:p>
          <a:p>
            <a:pPr lvl="2" eaLnBrk="1" hangingPunct="1"/>
            <a:r>
              <a:rPr lang="en-US" altLang="en-US" sz="2800" smtClean="0"/>
              <a:t>Inappropriate behavior</a:t>
            </a:r>
            <a:endParaRPr lang="en-US" altLang="en-US" smtClean="0"/>
          </a:p>
          <a:p>
            <a:pPr lvl="2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070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4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1100" y="1417638"/>
            <a:ext cx="7467600" cy="48736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Watch where you step.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No running, horseplay or climbing.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No throwing or swinging objects.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No Go Zones-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Horse Barn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Behind cargos and buildings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Pasture/Arena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Don’t touch face, mouth or eyes when working with plants, rocks, soil or chemicals.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Don’t look directly into the sun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Do wear safety goggles to protect eyes and face from danger.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Wheelbarrows and Dumpster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 smtClean="0"/>
              <a:t>Report broken wheelbarrows to </a:t>
            </a:r>
            <a:r>
              <a:rPr lang="en-US" altLang="en-US" dirty="0" err="1" smtClean="0"/>
              <a:t>Sebesta</a:t>
            </a:r>
            <a:r>
              <a:rPr lang="en-US" altLang="en-US" dirty="0" smtClean="0"/>
              <a:t> and discontinue use.  </a:t>
            </a:r>
          </a:p>
          <a:p>
            <a:pPr eaLnBrk="1" hangingPunct="1"/>
            <a:r>
              <a:rPr lang="en-US" altLang="en-US" dirty="0" smtClean="0"/>
              <a:t>Never ride in or run with a wheel barrow.</a:t>
            </a:r>
          </a:p>
          <a:p>
            <a:pPr eaLnBrk="1" hangingPunct="1"/>
            <a:r>
              <a:rPr lang="en-US" altLang="en-US" dirty="0" smtClean="0"/>
              <a:t>Do not attempt to move the dumpster ramp alone.</a:t>
            </a:r>
          </a:p>
          <a:p>
            <a:pPr eaLnBrk="1" hangingPunct="1"/>
            <a:r>
              <a:rPr lang="en-US" altLang="en-US" dirty="0" smtClean="0"/>
              <a:t>Check the ramp’s stability before using</a:t>
            </a:r>
          </a:p>
          <a:p>
            <a:pPr eaLnBrk="1" hangingPunct="1"/>
            <a:r>
              <a:rPr lang="en-US" altLang="en-US" dirty="0" smtClean="0"/>
              <a:t>Dump items as far back in the dumpster as possible.  Use a shovel if needed to pile at the back.</a:t>
            </a:r>
          </a:p>
          <a:p>
            <a:pPr eaLnBrk="1" hangingPunct="1"/>
            <a:r>
              <a:rPr lang="en-US" altLang="en-US" dirty="0" smtClean="0"/>
              <a:t>WEEDS always go in the DUMPSTER.  </a:t>
            </a:r>
          </a:p>
          <a:p>
            <a:pPr eaLnBrk="1" hangingPunct="1"/>
            <a:r>
              <a:rPr lang="en-US" altLang="en-US" dirty="0" smtClean="0"/>
              <a:t>Manure, old plants, bedding, etc. should be dumped in the compost pile.</a:t>
            </a:r>
          </a:p>
        </p:txBody>
      </p:sp>
    </p:spTree>
    <p:extLst>
      <p:ext uri="{BB962C8B-B14F-4D97-AF65-F5344CB8AC3E}">
        <p14:creationId xmlns:p14="http://schemas.microsoft.com/office/powerpoint/2010/main" val="25585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924800" cy="51816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0" dirty="0"/>
              <a:t>Always practice safe restraint techniques, even if you know the animal well.</a:t>
            </a:r>
          </a:p>
          <a:p>
            <a:pPr lvl="0"/>
            <a:r>
              <a:rPr lang="en-US" b="0" dirty="0"/>
              <a:t>Humane treatment of animals is required to be in this classroom. </a:t>
            </a:r>
          </a:p>
          <a:p>
            <a:pPr lvl="0"/>
            <a:r>
              <a:rPr lang="en-US" b="0" dirty="0"/>
              <a:t>All animals have the potential to carry serious disease.  Keep your hands away from your face and wash hands thoroughly after handing animals.</a:t>
            </a:r>
          </a:p>
          <a:p>
            <a:pPr lvl="0"/>
            <a:r>
              <a:rPr lang="en-US" b="0" dirty="0"/>
              <a:t>Alert the instructor of any loose animals and wait for their response before taking action. </a:t>
            </a:r>
          </a:p>
          <a:p>
            <a:pPr lvl="0"/>
            <a:r>
              <a:rPr lang="en-US" b="0" dirty="0"/>
              <a:t>Never work with animals alone. Make sure someone knows what you are doing and is within eyesight </a:t>
            </a:r>
            <a:r>
              <a:rPr lang="en-US" b="0" i="1" dirty="0"/>
              <a:t>and</a:t>
            </a:r>
            <a:r>
              <a:rPr lang="en-US" b="0" dirty="0"/>
              <a:t> earshot.</a:t>
            </a:r>
          </a:p>
          <a:p>
            <a:pPr lvl="0"/>
            <a:r>
              <a:rPr lang="en-US" b="0" dirty="0"/>
              <a:t>Never enter an animal pen without permission from </a:t>
            </a:r>
            <a:r>
              <a:rPr lang="en-US" b="0" dirty="0" err="1"/>
              <a:t>Sebesta</a:t>
            </a:r>
            <a:r>
              <a:rPr lang="en-US" b="0" dirty="0"/>
              <a:t>.</a:t>
            </a:r>
          </a:p>
          <a:p>
            <a:pPr lvl="0"/>
            <a:r>
              <a:rPr lang="en-US" b="0" dirty="0"/>
              <a:t>NEVER FEED animals or put any foreign material in a pen.</a:t>
            </a:r>
          </a:p>
          <a:p>
            <a:pPr lvl="0"/>
            <a:r>
              <a:rPr lang="en-US" b="0" dirty="0"/>
              <a:t>Use caution when touching animals. Keep hands away from the biting ends and be aware of animal’s warning signs and mood.  </a:t>
            </a:r>
          </a:p>
          <a:p>
            <a:pPr lvl="0"/>
            <a:r>
              <a:rPr lang="en-US" b="0" dirty="0"/>
              <a:t>Let animal come to you- NEVER stretch your arm through a gate to touch an animal.  </a:t>
            </a:r>
          </a:p>
          <a:p>
            <a:pPr lvl="0"/>
            <a:r>
              <a:rPr lang="en-US" b="0" dirty="0"/>
              <a:t>Locked pens are locked for a reason.  Take care around those animals and never enter without supervision.</a:t>
            </a:r>
          </a:p>
          <a:p>
            <a:pPr lvl="0"/>
            <a:r>
              <a:rPr lang="en-US" b="0" dirty="0"/>
              <a:t>Enter pens through a gate, not over the fence.</a:t>
            </a:r>
          </a:p>
        </p:txBody>
      </p:sp>
    </p:spTree>
    <p:extLst>
      <p:ext uri="{BB962C8B-B14F-4D97-AF65-F5344CB8AC3E}">
        <p14:creationId xmlns:p14="http://schemas.microsoft.com/office/powerpoint/2010/main" val="426222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Pens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Do not open or use items from storage sheds near the animal barns.</a:t>
            </a:r>
          </a:p>
          <a:p>
            <a:pPr eaLnBrk="1" hangingPunct="1"/>
            <a:r>
              <a:rPr lang="en-US" altLang="en-US" dirty="0" smtClean="0"/>
              <a:t>Close all gates behind you.</a:t>
            </a:r>
          </a:p>
          <a:p>
            <a:pPr eaLnBrk="1" hangingPunct="1"/>
            <a:r>
              <a:rPr lang="en-US" altLang="en-US" dirty="0" smtClean="0"/>
              <a:t>Keep aisles clear of tools and potential tripping hazards.</a:t>
            </a:r>
          </a:p>
          <a:p>
            <a:pPr eaLnBrk="1" hangingPunct="1"/>
            <a:r>
              <a:rPr lang="en-US" altLang="en-US" dirty="0" smtClean="0"/>
              <a:t>TWO or more people are required to move panels and </a:t>
            </a:r>
            <a:r>
              <a:rPr lang="en-US" altLang="en-US" dirty="0" err="1" smtClean="0"/>
              <a:t>stantions</a:t>
            </a:r>
            <a:r>
              <a:rPr lang="en-US" altLang="en-US" dirty="0" smtClean="0"/>
              <a:t>.  Be aware of hot metal, sharp edges/points, and pinching parts.</a:t>
            </a:r>
          </a:p>
        </p:txBody>
      </p:sp>
    </p:spTree>
    <p:extLst>
      <p:ext uri="{BB962C8B-B14F-4D97-AF65-F5344CB8AC3E}">
        <p14:creationId xmlns:p14="http://schemas.microsoft.com/office/powerpoint/2010/main" val="352959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Tools and Equipment Identification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56247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Square shovel</a:t>
            </a:r>
          </a:p>
          <a:p>
            <a:pPr marL="456247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Round tip shovel</a:t>
            </a:r>
          </a:p>
          <a:p>
            <a:pPr marL="456247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Scoop or Aluminum square shovel</a:t>
            </a:r>
          </a:p>
          <a:p>
            <a:pPr marL="456247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Trenching shovel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Bow rake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Shrub rake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Leaf rake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Bedding Fork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McLeod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Hula hoe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Garden hoe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Post hole digger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 fontScale="77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Hand trowel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Hand cultivator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Hedge shears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Bypass lopper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Bypass pruner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Phillips screwdriver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Flathead screwdriver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Hammer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File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3"/>
              <a:defRPr/>
            </a:pPr>
            <a:r>
              <a:rPr lang="en-US" dirty="0" smtClean="0"/>
              <a:t>PVC Cutter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099/3232784330_601a9bb8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5"/>
          <a:stretch/>
        </p:blipFill>
        <p:spPr bwMode="auto">
          <a:xfrm>
            <a:off x="6158652" y="4495800"/>
            <a:ext cx="2985347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</a:t>
            </a:r>
            <a:r>
              <a:rPr lang="en-US" sz="1100" i="1" dirty="0" err="1" smtClean="0">
                <a:solidFill>
                  <a:schemeClr val="tx1"/>
                </a:solidFill>
              </a:rPr>
              <a:t>PRWeb</a:t>
            </a:r>
            <a:r>
              <a:rPr lang="en-US" sz="1100" i="1" dirty="0" smtClean="0">
                <a:solidFill>
                  <a:schemeClr val="tx1"/>
                </a:solidFill>
              </a:rPr>
              <a:t> -flickr.com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Expectations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Never work alone </a:t>
            </a:r>
            <a:r>
              <a:rPr lang="en-US" b="0" dirty="0"/>
              <a:t>in a room, lab or anywhere on the farm.</a:t>
            </a:r>
          </a:p>
          <a:p>
            <a:pPr lvl="0"/>
            <a:r>
              <a:rPr lang="en-US" dirty="0"/>
              <a:t>ALWAYS wear closed toed shoes </a:t>
            </a:r>
            <a:r>
              <a:rPr lang="en-US" b="0" dirty="0"/>
              <a:t>when walking around or working on the farm.</a:t>
            </a:r>
          </a:p>
          <a:p>
            <a:pPr lvl="0"/>
            <a:r>
              <a:rPr lang="en-US" dirty="0"/>
              <a:t>Stay hydrated </a:t>
            </a:r>
            <a:r>
              <a:rPr lang="en-US" b="0" dirty="0"/>
              <a:t>but keep a cap on water bottles and sports drinks.  Do not store where contamination can occur.</a:t>
            </a:r>
          </a:p>
          <a:p>
            <a:pPr lvl="0"/>
            <a:r>
              <a:rPr lang="en-US" dirty="0"/>
              <a:t>Keep areas neat and clean </a:t>
            </a:r>
            <a:r>
              <a:rPr lang="en-US" b="0" dirty="0"/>
              <a:t>with chairs pushed in in case of emergency. </a:t>
            </a:r>
          </a:p>
          <a:p>
            <a:pPr lvl="0"/>
            <a:r>
              <a:rPr lang="en-US" dirty="0"/>
              <a:t>Know all safety precautions &amp; equipment </a:t>
            </a:r>
            <a:r>
              <a:rPr lang="en-US" b="0" dirty="0"/>
              <a:t>so that you can act if/when needed.</a:t>
            </a:r>
          </a:p>
          <a:p>
            <a:pPr lvl="0"/>
            <a:r>
              <a:rPr lang="en-US" dirty="0"/>
              <a:t>Alert your instructor of all emergencies </a:t>
            </a:r>
            <a:r>
              <a:rPr lang="en-US" b="0" dirty="0"/>
              <a:t>and wait for their response before taking action. </a:t>
            </a:r>
          </a:p>
          <a:p>
            <a:pPr lvl="0"/>
            <a:r>
              <a:rPr lang="en-US" dirty="0"/>
              <a:t>If there is an emergency, stop </a:t>
            </a:r>
            <a:r>
              <a:rPr lang="en-US" b="0" dirty="0"/>
              <a:t>what you are doing and be prepared to assist. </a:t>
            </a:r>
          </a:p>
          <a:p>
            <a:pPr lvl="0"/>
            <a:r>
              <a:rPr lang="en-US" dirty="0"/>
              <a:t>Notify Mrs. Leak immediately </a:t>
            </a:r>
            <a:r>
              <a:rPr lang="en-US" dirty="0" smtClean="0"/>
              <a:t>of </a:t>
            </a:r>
            <a:r>
              <a:rPr lang="en-US" dirty="0"/>
              <a:t>any </a:t>
            </a:r>
            <a:r>
              <a:rPr lang="en-US" dirty="0" smtClean="0"/>
              <a:t>injury </a:t>
            </a:r>
            <a:r>
              <a:rPr lang="en-US" b="0" dirty="0" smtClean="0"/>
              <a:t>that occurs- </a:t>
            </a:r>
            <a:r>
              <a:rPr lang="en-US" b="0" dirty="0"/>
              <a:t>even if minor.</a:t>
            </a:r>
          </a:p>
        </p:txBody>
      </p:sp>
    </p:spTree>
    <p:extLst>
      <p:ext uri="{BB962C8B-B14F-4D97-AF65-F5344CB8AC3E}">
        <p14:creationId xmlns:p14="http://schemas.microsoft.com/office/powerpoint/2010/main" val="6918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Equipment Identification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 eaLnBrk="1" hangingPunct="1">
              <a:buFont typeface="Century Schoolbook" pitchFamily="18" charset="0"/>
              <a:buAutoNum type="arabicPeriod" startAt="23"/>
            </a:pPr>
            <a:r>
              <a:rPr lang="en-US" altLang="en-US" dirty="0" smtClean="0"/>
              <a:t>Tractor PTO shaft</a:t>
            </a:r>
          </a:p>
          <a:p>
            <a:pPr marL="457200" indent="-457200" eaLnBrk="1" hangingPunct="1">
              <a:buFont typeface="Century Schoolbook" pitchFamily="18" charset="0"/>
              <a:buAutoNum type="arabicPeriod" startAt="23"/>
            </a:pPr>
            <a:r>
              <a:rPr lang="en-US" altLang="en-US" dirty="0" smtClean="0"/>
              <a:t>Weed whacker</a:t>
            </a:r>
          </a:p>
          <a:p>
            <a:pPr marL="457200" indent="-457200" eaLnBrk="1" hangingPunct="1">
              <a:buFont typeface="Century Schoolbook" pitchFamily="18" charset="0"/>
              <a:buAutoNum type="arabicPeriod" startAt="23"/>
            </a:pPr>
            <a:r>
              <a:rPr lang="en-US" altLang="en-US" dirty="0" smtClean="0"/>
              <a:t>Tiller</a:t>
            </a:r>
          </a:p>
          <a:p>
            <a:pPr marL="457200" indent="-457200" eaLnBrk="1" hangingPunct="1">
              <a:buFont typeface="Century Schoolbook" pitchFamily="18" charset="0"/>
              <a:buAutoNum type="arabicPeriod" startAt="23"/>
            </a:pPr>
            <a:r>
              <a:rPr lang="en-US" altLang="en-US" dirty="0" smtClean="0"/>
              <a:t>Lawn Mower</a:t>
            </a:r>
          </a:p>
          <a:p>
            <a:pPr marL="457200" indent="-457200" eaLnBrk="1" hangingPunct="1">
              <a:buFont typeface="Century Schoolbook" pitchFamily="18" charset="0"/>
              <a:buAutoNum type="arabicPeriod" startAt="23"/>
            </a:pPr>
            <a:r>
              <a:rPr lang="en-US" altLang="en-US" dirty="0" smtClean="0"/>
              <a:t>High wheel trimmer</a:t>
            </a:r>
          </a:p>
        </p:txBody>
      </p:sp>
    </p:spTree>
    <p:extLst>
      <p:ext uri="{BB962C8B-B14F-4D97-AF65-F5344CB8AC3E}">
        <p14:creationId xmlns:p14="http://schemas.microsoft.com/office/powerpoint/2010/main" val="26230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Lopper/Pruners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 smtClean="0"/>
              <a:t>Always carry loppers with the blades facing downward and handles up.</a:t>
            </a:r>
          </a:p>
          <a:p>
            <a:pPr eaLnBrk="1" hangingPunct="1"/>
            <a:r>
              <a:rPr lang="en-US" altLang="en-US" dirty="0" smtClean="0"/>
              <a:t>Never leave loppers unattended.  Put them away.</a:t>
            </a:r>
          </a:p>
          <a:p>
            <a:pPr eaLnBrk="1" hangingPunct="1"/>
            <a:r>
              <a:rPr lang="en-US" altLang="en-US" dirty="0" smtClean="0"/>
              <a:t>When cutting while standing, always stand to the side, not in front/underneath.</a:t>
            </a:r>
          </a:p>
          <a:p>
            <a:pPr eaLnBrk="1" hangingPunct="1"/>
            <a:r>
              <a:rPr lang="en-US" altLang="en-US" dirty="0" smtClean="0"/>
              <a:t>When using, keep BOTH hands on the handles.</a:t>
            </a:r>
          </a:p>
          <a:p>
            <a:pPr eaLnBrk="1" hangingPunct="1"/>
            <a:r>
              <a:rPr lang="en-US" altLang="en-US" dirty="0" smtClean="0"/>
              <a:t>Report dull tools to Ms. </a:t>
            </a:r>
            <a:r>
              <a:rPr lang="en-US" altLang="en-US" dirty="0" err="1" smtClean="0"/>
              <a:t>Sebesta</a:t>
            </a:r>
            <a:r>
              <a:rPr lang="en-US" altLang="en-US" dirty="0" smtClean="0"/>
              <a:t> for sharpening.  Do not use when dull.</a:t>
            </a:r>
          </a:p>
          <a:p>
            <a:pPr eaLnBrk="1" hangingPunct="1"/>
            <a:r>
              <a:rPr lang="en-US" altLang="en-US" dirty="0" smtClean="0"/>
              <a:t>When done, stack loppers in the Landscape House pruning cabinet with blades pointed in.</a:t>
            </a:r>
          </a:p>
        </p:txBody>
      </p:sp>
    </p:spTree>
    <p:extLst>
      <p:ext uri="{BB962C8B-B14F-4D97-AF65-F5344CB8AC3E}">
        <p14:creationId xmlns:p14="http://schemas.microsoft.com/office/powerpoint/2010/main" val="1580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Hand Tools and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6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Clean and oil your tools after each use.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Always store tools in their proper place.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Never use a tool if you are not sure how.  Ask Sebesta for a demonstration.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Use the correct tool for all jobs.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Report broken tools to Ms. Sebesta.  Do not throw away.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Never walk up behind someone using a tool.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Always carry tools in front of you with blades pointed down.  Never carry over your shoulder.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Be sure other students are aware and out of the way when moving long objects or using tools.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Have another person watch for objects and people as you move long objects.  Carry in the same direction as your travel/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When lifting heavy objects use your legs (not back) and ask for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8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Landscaping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Always wear landscape gloves.</a:t>
            </a:r>
          </a:p>
          <a:p>
            <a:pPr eaLnBrk="1" hangingPunct="1"/>
            <a:r>
              <a:rPr lang="en-US" altLang="en-US" dirty="0" smtClean="0"/>
              <a:t>Check the area before you kneel.</a:t>
            </a:r>
          </a:p>
          <a:p>
            <a:pPr eaLnBrk="1" hangingPunct="1"/>
            <a:r>
              <a:rPr lang="en-US" altLang="en-US" dirty="0" smtClean="0"/>
              <a:t>Never eat anything from the garden without permission.</a:t>
            </a:r>
          </a:p>
          <a:p>
            <a:pPr eaLnBrk="1" hangingPunct="1"/>
            <a:r>
              <a:rPr lang="en-US" altLang="en-US" dirty="0" smtClean="0"/>
              <a:t>Be aware of insects and spiders.  Report bites or stings immediately.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615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Store gasoline and combustible chemicals in a proper container.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Never leave machines on or running when not in use.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Do not approach someone using a machine.  If the operator, do not talk to others unless the machine is turned off.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Never use a machine unless trained and signed off by Sebesta.  Then only use with permission.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If a machine is damaged or is not working properly, report immediately to Sebesta and discontinue use.  Do not attempt to repair.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Never climb on the tractor or move any gears.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Never touch or step over the tractor PTO.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Always wear the proper safety equipment listed in the manual (gloves, goggles, masks, etc.)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Always recheck the manual before using a machine.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0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Chemicals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Always wear safety goggles when transferring chemicals.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Check the label- wear gloves and masks if indicated.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Label bottles and test tubes accurately.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Immediately flush chemical-exposed eyes, skin, or clothing with large amounts of water.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Never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taste or inhale chemicals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Transfer chemicals with a mouth pipette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Pour water into acid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Stir chemicals with fingers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"/>
            <a:ext cx="2667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76800"/>
            <a:ext cx="1295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5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Electricity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dirty="0" smtClean="0"/>
              <a:t>Keep work area dry</a:t>
            </a:r>
          </a:p>
          <a:p>
            <a:pPr eaLnBrk="1" hangingPunct="1"/>
            <a:r>
              <a:rPr lang="en-US" altLang="en-US" dirty="0" smtClean="0"/>
              <a:t>Be sure all electrical equipment is grounded</a:t>
            </a:r>
          </a:p>
          <a:p>
            <a:pPr eaLnBrk="1" hangingPunct="1"/>
            <a:r>
              <a:rPr lang="en-US" altLang="en-US" dirty="0" smtClean="0"/>
              <a:t>Never touch electrical equipment with wet hands</a:t>
            </a:r>
          </a:p>
          <a:p>
            <a:pPr eaLnBrk="1" hangingPunct="1"/>
            <a:r>
              <a:rPr lang="en-US" altLang="en-US" dirty="0" smtClean="0"/>
              <a:t>Never overload circuits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5478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23622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4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Gloves are needed anytime we have…</a:t>
            </a:r>
          </a:p>
          <a:p>
            <a:pPr lvl="2"/>
            <a:r>
              <a:rPr lang="en-US" dirty="0"/>
              <a:t>Lab chemicals are being used</a:t>
            </a:r>
          </a:p>
          <a:p>
            <a:pPr lvl="2"/>
            <a:r>
              <a:rPr lang="en-US" dirty="0"/>
              <a:t>Organs or other live tissues are being </a:t>
            </a:r>
            <a:r>
              <a:rPr lang="en-US" dirty="0" smtClean="0"/>
              <a:t>dissected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Replace any gloves with rips or tears.</a:t>
            </a:r>
          </a:p>
          <a:p>
            <a:endParaRPr lang="en-US" dirty="0" smtClean="0"/>
          </a:p>
          <a:p>
            <a:r>
              <a:rPr lang="en-US" dirty="0" smtClean="0"/>
              <a:t>Tell </a:t>
            </a:r>
            <a:r>
              <a:rPr lang="en-US" dirty="0"/>
              <a:t>your instructor if we are running low on gloves before they run out. </a:t>
            </a:r>
          </a:p>
        </p:txBody>
      </p:sp>
    </p:spTree>
    <p:extLst>
      <p:ext uri="{BB962C8B-B14F-4D97-AF65-F5344CB8AC3E}">
        <p14:creationId xmlns:p14="http://schemas.microsoft.com/office/powerpoint/2010/main" val="42668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Apparel &amp; Footwear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38912"/>
            <a:r>
              <a:rPr lang="en-US" dirty="0"/>
              <a:t>When working with glass, lab chemicals, live tissue, or outdoors, closed-toed shoes are needed. </a:t>
            </a:r>
            <a:endParaRPr lang="en-US" dirty="0" smtClean="0"/>
          </a:p>
          <a:p>
            <a:pPr marL="0" indent="-438912"/>
            <a:endParaRPr lang="en-US" dirty="0"/>
          </a:p>
          <a:p>
            <a:pPr marL="0" indent="-438912"/>
            <a:r>
              <a:rPr lang="en-US" dirty="0" smtClean="0"/>
              <a:t>Do not wear overly-loose clothing when performing a lab.</a:t>
            </a:r>
          </a:p>
          <a:p>
            <a:pPr marL="0" indent="-438912"/>
            <a:endParaRPr lang="en-US" dirty="0"/>
          </a:p>
          <a:p>
            <a:pPr marL="0" indent="-438912"/>
            <a:r>
              <a:rPr lang="en-US" dirty="0" smtClean="0"/>
              <a:t>Dress appropriately if we go outdoors.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0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&amp; Contact 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spill a liquid in your eye (chemical, blood, etc.), alert your instructor if you have contacts. </a:t>
            </a:r>
          </a:p>
          <a:p>
            <a:pPr lvl="1"/>
            <a:r>
              <a:rPr lang="en-US" dirty="0"/>
              <a:t>Just because a spill in your eye does not hurt does not mean it is not causing damage. 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rinse your eyes in an eyewash station in the event of a spill.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8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Ri8ERuYcLLDWsbani3PpLGR9hdMPL5jud1XtuOVXJ3vQ3MiU-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17934"/>
            <a:ext cx="3048000" cy="276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>
                <a:solidFill>
                  <a:schemeClr val="tx2"/>
                </a:solidFill>
              </a:rPr>
              <a:t>ehs.washington.edu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Always clean glassware before using if in doubt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Cold glass looks the same as hot glass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Test tubes should always be heated with the open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pointed </a:t>
            </a:r>
            <a:r>
              <a:rPr lang="en-US" dirty="0"/>
              <a:t>away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use chipped,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dirty</a:t>
            </a:r>
            <a:r>
              <a:rPr lang="en-US" dirty="0"/>
              <a:t>, or broken glass. </a:t>
            </a:r>
          </a:p>
        </p:txBody>
      </p:sp>
    </p:spTree>
    <p:extLst>
      <p:ext uri="{BB962C8B-B14F-4D97-AF65-F5344CB8AC3E}">
        <p14:creationId xmlns:p14="http://schemas.microsoft.com/office/powerpoint/2010/main" val="58177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carry sharp objects securely with the sharp end pointed down. </a:t>
            </a:r>
          </a:p>
          <a:p>
            <a:pPr lvl="1"/>
            <a:r>
              <a:rPr lang="en-US" dirty="0"/>
              <a:t>Never try to catch a falling sharp object.  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dirty="0"/>
              <a:t>away as it falls while alerting everyone nearby.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Always cut away </a:t>
            </a:r>
            <a:br>
              <a:rPr lang="en-US" dirty="0" smtClean="0"/>
            </a:br>
            <a:r>
              <a:rPr lang="en-US" dirty="0" smtClean="0"/>
              <a:t>from your body. </a:t>
            </a:r>
            <a:endParaRPr lang="en-US" dirty="0"/>
          </a:p>
        </p:txBody>
      </p:sp>
      <p:pic>
        <p:nvPicPr>
          <p:cNvPr id="4" name="Picture 2" descr="http://t2.gstatic.com/images?q=tbn:ANd9GcT3ipla-mbf8m7ZSwtaN-5iS9-Qql2e5SjlBVlTPDbTvY9nf1Kn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247" y="4019549"/>
            <a:ext cx="3382553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FF0000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1537</TotalTime>
  <Words>1641</Words>
  <Application>Microsoft Macintosh PowerPoint</Application>
  <PresentationFormat>On-screen Show (4:3)</PresentationFormat>
  <Paragraphs>263</Paragraphs>
  <Slides>36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Calibri</vt:lpstr>
      <vt:lpstr>Century Schoolbook</vt:lpstr>
      <vt:lpstr>Gill Sans MT</vt:lpstr>
      <vt:lpstr>Verdana</vt:lpstr>
      <vt:lpstr>Wingdings</vt:lpstr>
      <vt:lpstr>Wingdings 2</vt:lpstr>
      <vt:lpstr>Arial</vt:lpstr>
      <vt:lpstr>Solstice</vt:lpstr>
      <vt:lpstr>Classroom &amp; Laboratory Safety</vt:lpstr>
      <vt:lpstr>General Expectations</vt:lpstr>
      <vt:lpstr>General Expectations</vt:lpstr>
      <vt:lpstr>In the Lab</vt:lpstr>
      <vt:lpstr>Gloves</vt:lpstr>
      <vt:lpstr>Apparel &amp; Footwear</vt:lpstr>
      <vt:lpstr>Eyes &amp; Contact Lens</vt:lpstr>
      <vt:lpstr>Glassware </vt:lpstr>
      <vt:lpstr>Sharps</vt:lpstr>
      <vt:lpstr>Heat &amp; Flames</vt:lpstr>
      <vt:lpstr>Laboratory Chemicals</vt:lpstr>
      <vt:lpstr>Emergency Response Protocols</vt:lpstr>
      <vt:lpstr>General Principles</vt:lpstr>
      <vt:lpstr>Spilled Chemical/Broken Glass</vt:lpstr>
      <vt:lpstr>Fire</vt:lpstr>
      <vt:lpstr>Intruder </vt:lpstr>
      <vt:lpstr>Allergic Reaction</vt:lpstr>
      <vt:lpstr>Choking</vt:lpstr>
      <vt:lpstr>Seizure</vt:lpstr>
      <vt:lpstr>Unconsciousness</vt:lpstr>
      <vt:lpstr>Locate the following</vt:lpstr>
      <vt:lpstr>PowerPoint Presentation</vt:lpstr>
      <vt:lpstr>Farm Lab Safety</vt:lpstr>
      <vt:lpstr>Lab and Field Safety</vt:lpstr>
      <vt:lpstr>Conduct</vt:lpstr>
      <vt:lpstr>Wheelbarrows and Dumpster</vt:lpstr>
      <vt:lpstr>Animals</vt:lpstr>
      <vt:lpstr>Pens</vt:lpstr>
      <vt:lpstr>Tools and Equipment Identification </vt:lpstr>
      <vt:lpstr>Equipment Identification</vt:lpstr>
      <vt:lpstr>Lopper/Pruners</vt:lpstr>
      <vt:lpstr>Hand Tools and Other</vt:lpstr>
      <vt:lpstr>Landscaping</vt:lpstr>
      <vt:lpstr>Machines</vt:lpstr>
      <vt:lpstr>Chemicals</vt:lpstr>
      <vt:lpstr>Electricity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&amp; Laboratory Safety</dc:title>
  <dc:creator>WUHS</dc:creator>
  <cp:lastModifiedBy>Megan Sebesta-Leak</cp:lastModifiedBy>
  <cp:revision>31</cp:revision>
  <dcterms:created xsi:type="dcterms:W3CDTF">2013-07-03T17:40:51Z</dcterms:created>
  <dcterms:modified xsi:type="dcterms:W3CDTF">2017-08-24T13:56:33Z</dcterms:modified>
</cp:coreProperties>
</file>