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49"/>
  </p:notesMasterIdLst>
  <p:sldIdLst>
    <p:sldId id="256" r:id="rId3"/>
    <p:sldId id="257" r:id="rId4"/>
    <p:sldId id="30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0" r:id="rId14"/>
    <p:sldId id="258" r:id="rId15"/>
    <p:sldId id="268" r:id="rId16"/>
    <p:sldId id="301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/>
    <p:restoredTop sz="92781"/>
  </p:normalViewPr>
  <p:slideViewPr>
    <p:cSldViewPr>
      <p:cViewPr varScale="1">
        <p:scale>
          <a:sx n="56" d="100"/>
          <a:sy n="56" d="100"/>
        </p:scale>
        <p:origin x="424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25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9DED-8053-4722-8AF4-D86DF8B39212}" type="datetimeFigureOut">
              <a:rPr/>
              <a:pPr/>
              <a:t>1/13/17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9DED-8053-4722-8AF4-D86DF8B39212}" type="datetimeFigureOut">
              <a:rPr/>
              <a:pPr/>
              <a:t>1/13/17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9DED-8053-4722-8AF4-D86DF8B39212}" type="datetimeFigureOut">
              <a:rPr/>
              <a:pPr/>
              <a:t>1/13/17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9DED-8053-4722-8AF4-D86DF8B39212}" type="datetimeFigureOut">
              <a:rPr/>
              <a:pPr/>
              <a:t>1/13/17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9DED-8053-4722-8AF4-D86DF8B39212}" type="datetimeFigureOut">
              <a:rPr/>
              <a:pPr/>
              <a:t>1/13/17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9DED-8053-4722-8AF4-D86DF8B39212}" type="datetimeFigureOut">
              <a:rPr/>
              <a:pPr/>
              <a:t>1/13/17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9DED-8053-4722-8AF4-D86DF8B39212}" type="datetimeFigureOut">
              <a:rPr/>
              <a:pPr/>
              <a:t>1/13/17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77239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0999"/>
                </a:moveTo>
                <a:lnTo>
                  <a:pt x="7543799" y="380999"/>
                </a:lnTo>
                <a:lnTo>
                  <a:pt x="75437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77239" y="6185915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799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9DED-8053-4722-8AF4-D86DF8B39212}" type="datetimeFigureOut">
              <a:rPr/>
              <a:pPr/>
              <a:t>1/13/17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9DED-8053-4722-8AF4-D86DF8B39212}" type="datetimeFigureOut">
              <a:rPr/>
              <a:pPr/>
              <a:t>1/13/17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9DED-8053-4722-8AF4-D86DF8B39212}" type="datetimeFigureOut">
              <a:rPr/>
              <a:pPr/>
              <a:t>1/13/17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9DED-8053-4722-8AF4-D86DF8B39212}" type="datetimeFigureOut">
              <a:rPr/>
              <a:pPr/>
              <a:t>1/13/17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3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0740" y="741159"/>
            <a:ext cx="7462518" cy="347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0740" y="1114619"/>
            <a:ext cx="7462518" cy="4257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BB39DED-8053-4722-8AF4-D86DF8B39212}" type="datetimeFigureOut">
              <a:rPr/>
              <a:pPr/>
              <a:t>1/13/17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07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hyperlink" Target="https://www.google.com/search?safe=strict&amp;espv=2&amp;biw=1280&amp;bih=587&amp;q=weimaraner+height&amp;stick=H4sIAAAAAAAAAOPgE-LUz9U3MMouzyrRUs5OttJPSixO1S9ILUkqSk1NKdZPyU-PBzOtMlIz0zNKAC6s-ZYyAAAA&amp;sa=X&amp;ved=0ahUKEwiJvOehg8DRAhUjs1QKHfQuCfgQ6BMIogEoADAX" TargetMode="External"/><Relationship Id="rId6" Type="http://schemas.openxmlformats.org/officeDocument/2006/relationships/hyperlink" Target="https://www.google.com/search?safe=strict&amp;espv=2&amp;biw=1280&amp;bih=587&amp;q=weimaraner+weight&amp;stick=H4sIAAAAAAAAAOPgE-LUz9U3MMouzyrRUs5OttJPSixO1S9ILUkqSk1NKdZPyU-PBzOtylMz0zNKAGAceWQyAAAA&amp;sa=X&amp;ved=0ahUKEwiJvOehg8DRAhUjs1QKHfQuCfgQ6BMIpQEoADAY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hyperlink" Target="https://www.google.com/search?safe=strict&amp;espv=2&amp;biw=1280&amp;bih=587&amp;q=brittany+height&amp;stick=H4sIAAAAAAAAAOPgE-LUz9U3ME6yiDfVUs5OttJPSixO1S9ILUkqSk1NKdZPyU-PBzOtMlIz0zNKAFy9SNoyAAAA&amp;sa=X&amp;ved=0ahUKEwi-7uX1gsDRAhViyFQKHeTyArQQ6BMIogEoADAZ" TargetMode="External"/><Relationship Id="rId6" Type="http://schemas.openxmlformats.org/officeDocument/2006/relationships/hyperlink" Target="https://www.google.com/search?safe=strict&amp;espv=2&amp;biw=1280&amp;bih=587&amp;q=brittany+weight&amp;stick=H4sIAAAAAAAAAOPgE-LUz9U3ME6yiDfVUs5OttJPSixO1S9ILUkqSk1NKdZPyU-PBzOtylMz0zNKABINyCgyAAAA&amp;sa=X&amp;ved=0ahUKEwi-7uX1gsDRAhViyFQKHeTyArQQ6BMIqAEoADAb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hyperlink" Target="https://www.google.com/search?safe=strict&amp;sa=X&amp;espv=2&amp;biw=1280&amp;bih=587&amp;q=bloodhound+weight&amp;stick=H4sIAAAAAAAAAOPgE-LUz9U3MLSoMknRUs5OttJPSixO1S9ILUkqSk1NKdZPyU-PBzOtylMz0zNKAPAmu30yAAAA&amp;ved=0ahUKEwjsksyuhcDRAhWLq1QKHUJ1CC8Q6BMIoAEoADAV" TargetMode="External"/><Relationship Id="rId6" Type="http://schemas.openxmlformats.org/officeDocument/2006/relationships/hyperlink" Target="https://www.google.com/search?safe=strict&amp;sa=X&amp;espv=2&amp;biw=1280&amp;bih=587&amp;q=bloodhound+height&amp;stick=H4sIAAAAAAAAAOPgE-LUz9U3MLSoMknRUs5OttJPSixO1S9ILUkqSk1NKdZPyU-PBzOtMlIz0zNKAL6WO48yAAAA&amp;ved=0ahUKEwjsksyuhcDRAhWLq1QKHUJ1CC8Q6BMIpgEoADAX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5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4" Type="http://schemas.openxmlformats.org/officeDocument/2006/relationships/image" Target="../media/image35.jpg"/><Relationship Id="rId5" Type="http://schemas.openxmlformats.org/officeDocument/2006/relationships/image" Target="../media/image36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4" Type="http://schemas.openxmlformats.org/officeDocument/2006/relationships/image" Target="../media/image38.jpg"/><Relationship Id="rId5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4" Type="http://schemas.openxmlformats.org/officeDocument/2006/relationships/image" Target="../media/image41.jpg"/><Relationship Id="rId5" Type="http://schemas.openxmlformats.org/officeDocument/2006/relationships/hyperlink" Target="https://www.google.com/search?safe=strict&amp;espv=2&amp;biw=1280&amp;bih=587&amp;q=american+foxhound+height&amp;stick=H4sIAAAAAAAAAOPgE-LUz9U3MCuLL07WUs5OttJPSixO1S9ILUkqSk1NKdZPyU-PBzOtMlIz0zNKANGybHkyAAAA&amp;sa=X&amp;ved=0ahUKEwi6j86ghsDRAhUniFQKHUs6C0YQ6BMImgEoADAY" TargetMode="External"/><Relationship Id="rId6" Type="http://schemas.openxmlformats.org/officeDocument/2006/relationships/hyperlink" Target="https://www.google.com/search?safe=strict&amp;espv=2&amp;biw=1280&amp;bih=587&amp;q=american+foxhound+weight&amp;stick=H4sIAAAAAAAAAOPgE-LUz9U3MCuLL07WUs5OttJPSixO1S9ILUkqSk1NKdZPyU-PBzOtylMz0zNKAJ8C7IsyAAAA&amp;sa=X&amp;ved=0ahUKEwi6j86ghsDRAhUniFQKHUs6C0YQ6BMInQEoADAZ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4" Type="http://schemas.openxmlformats.org/officeDocument/2006/relationships/image" Target="../media/image43.jpg"/><Relationship Id="rId5" Type="http://schemas.openxmlformats.org/officeDocument/2006/relationships/hyperlink" Target="https://www.google.com/search?safe=strict&amp;espv=2&amp;biw=1280&amp;bih=587&amp;q=basenji+height&amp;stick=H4sIAAAAAAAAAOPgE-LQz9U3MMwyqNBSzk620k9KLE7VL0gtSSpKTU0p1k_JT48HM60yUjPTM0oA7280RjEAAAA&amp;sa=X&amp;ved=0ahUKEwjiq4W2hsDRAhWCqFQKHTkGDrEQ6BMInAEoADAY" TargetMode="External"/><Relationship Id="rId6" Type="http://schemas.openxmlformats.org/officeDocument/2006/relationships/hyperlink" Target="https://www.google.com/search?safe=strict&amp;espv=2&amp;biw=1280&amp;bih=587&amp;q=basenji+weight&amp;stick=H4sIAAAAAAAAAOPgE-LQz9U3MMwyqNBSzk620k9KLE7VL0gtSSpKTU0p1k_JT48HM63KUzPTM0oAod-0tDEAAAA&amp;sa=X&amp;ved=0ahUKEwjiq4W2hsDRAhWCqFQKHTkGDrEQ6BMIogEoADAa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5" Type="http://schemas.openxmlformats.org/officeDocument/2006/relationships/image" Target="../media/image46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4" Type="http://schemas.openxmlformats.org/officeDocument/2006/relationships/image" Target="../media/image48.jpg"/><Relationship Id="rId5" Type="http://schemas.openxmlformats.org/officeDocument/2006/relationships/hyperlink" Target="https://www.google.com/search?safe=strict&amp;espv=2&amp;biw=1280&amp;bih=587&amp;q=whippet+height&amp;stick=H4sIAAAAAAAAAOPgE-LQz9U3sDAzMtNSzk620k9KLE7VL0gtSSpKTU0p1k_JT48HM60yUjPTM0oAm4vLsjEAAAA&amp;sa=X&amp;ved=0ahUKEwi34O2Qh8DRAhXorFQKHcNBC18Q6BMIrAEoADAa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9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4" Type="http://schemas.openxmlformats.org/officeDocument/2006/relationships/image" Target="../media/image53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4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4" Type="http://schemas.openxmlformats.org/officeDocument/2006/relationships/image" Target="../media/image57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4" Type="http://schemas.openxmlformats.org/officeDocument/2006/relationships/image" Target="../media/image59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0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4" Type="http://schemas.openxmlformats.org/officeDocument/2006/relationships/image" Target="../media/image63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4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hyperlink" Target="https://www.google.com/search?safe=strict&amp;espv=2&amp;biw=1280&amp;bih=587&amp;q=german+shorthaired+pointer+height&amp;stick=H4sIAAAAAAAAAOPgE-LUz9U3MMout0zRUs5OttJPSixO1S9ILUkqSk1NKdZPyU-PBzOtMlIz0zNKAPZQvA0yAAAA&amp;sa=X&amp;ved=0ahUKEwiq9P-xhMDRAhVixVQKHQYmApAQ6BMIpQEoADAZ" TargetMode="External"/><Relationship Id="rId6" Type="http://schemas.openxmlformats.org/officeDocument/2006/relationships/hyperlink" Target="https://www.google.com/search?safe=strict&amp;espv=2&amp;biw=1280&amp;bih=587&amp;q=german+shorthaired+pointer+weight&amp;stick=H4sIAAAAAAAAAOPgE-LUz9U3MMout0zRUs5OttJPSixO1S9ILUkqSk1NKdZPyU-PBzOtylMz0zNKALjgPP8yAAAA&amp;sa=X&amp;ved=0ahUKEwiq9P-xhMDRAhVixVQKHQYmApAQ6BMIqwEoADAb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4" Type="http://schemas.openxmlformats.org/officeDocument/2006/relationships/image" Target="../media/image67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8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4" Type="http://schemas.openxmlformats.org/officeDocument/2006/relationships/image" Target="../media/image70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71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4" Type="http://schemas.openxmlformats.org/officeDocument/2006/relationships/image" Target="../media/image73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4" Type="http://schemas.openxmlformats.org/officeDocument/2006/relationships/image" Target="../media/image75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4" Type="http://schemas.openxmlformats.org/officeDocument/2006/relationships/image" Target="../media/image77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hyperlink" Target="https://www.google.com/search?safe=strict&amp;espv=2&amp;biw=1280&amp;bih=587&amp;q=english+springer+spaniel+weight&amp;stick=H4sIAAAAAAAAAOPgE-LUz9U3MDKoMi3RUs5OttJPSixO1S9ILUkqSk1NKdZPyU-PBzOtylMz0zNKAEvJw5MyAAAA&amp;sa=X&amp;ved=0ahUKEwi4-dXeg8DRAhUhjVQKHcMMA-cQ6BMIpQEoADAX" TargetMode="External"/><Relationship Id="rId6" Type="http://schemas.openxmlformats.org/officeDocument/2006/relationships/hyperlink" Target="https://www.google.com/search?safe=strict&amp;espv=2&amp;biw=1280&amp;bih=587&amp;q=english+springer+spaniel+height&amp;stick=H4sIAAAAAAAAAOPgE-LUz9U3MDKoMi3RUs5OttJPSixO1S9ILUkqSk1NKdZPyU-PBzOtMlIz0zNKAAV5Q2EyAAAA&amp;sa=X&amp;ved=0ahUKEwi4-dXeg8DRAhUhjVQKHcMMA-cQ6BMIqwEoADAZ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9" y="0"/>
            <a:ext cx="7543800" cy="3048000"/>
          </a:xfrm>
          <a:custGeom>
            <a:avLst/>
            <a:gdLst/>
            <a:ahLst/>
            <a:cxnLst/>
            <a:rect l="l" t="t" r="r" b="b"/>
            <a:pathLst>
              <a:path w="7543800" h="3048000">
                <a:moveTo>
                  <a:pt x="0" y="3047999"/>
                </a:moveTo>
                <a:lnTo>
                  <a:pt x="7543799" y="3047999"/>
                </a:lnTo>
                <a:lnTo>
                  <a:pt x="7543799" y="0"/>
                </a:lnTo>
                <a:lnTo>
                  <a:pt x="0" y="0"/>
                </a:lnTo>
                <a:lnTo>
                  <a:pt x="0" y="3047999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39" y="6185915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799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0740" y="3615968"/>
            <a:ext cx="7227570" cy="152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10" dirty="0">
                <a:solidFill>
                  <a:srgbClr val="252525"/>
                </a:solidFill>
                <a:latin typeface="Impact"/>
                <a:cs typeface="Impact"/>
              </a:rPr>
              <a:t>Weekl</a:t>
            </a:r>
            <a:r>
              <a:rPr sz="8000" dirty="0">
                <a:solidFill>
                  <a:srgbClr val="252525"/>
                </a:solidFill>
                <a:latin typeface="Impact"/>
                <a:cs typeface="Impact"/>
              </a:rPr>
              <a:t>y</a:t>
            </a:r>
            <a:r>
              <a:rPr sz="8000" spc="-5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8000" dirty="0">
                <a:solidFill>
                  <a:srgbClr val="252525"/>
                </a:solidFill>
                <a:latin typeface="Impact"/>
                <a:cs typeface="Impact"/>
              </a:rPr>
              <a:t>Animal</a:t>
            </a:r>
            <a:r>
              <a:rPr sz="8000" spc="-6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8000" spc="-5" dirty="0">
                <a:solidFill>
                  <a:srgbClr val="252525"/>
                </a:solidFill>
                <a:latin typeface="Impact"/>
                <a:cs typeface="Impact"/>
              </a:rPr>
              <a:t>ID</a:t>
            </a:r>
            <a:endParaRPr sz="8000">
              <a:latin typeface="Impact"/>
              <a:cs typeface="Impact"/>
            </a:endParaRPr>
          </a:p>
          <a:p>
            <a:pPr marL="12700">
              <a:lnSpc>
                <a:spcPts val="2975"/>
              </a:lnSpc>
              <a:spcBef>
                <a:spcPts val="675"/>
              </a:spcBef>
              <a:tabLst>
                <a:tab pos="2037080" algn="l"/>
              </a:tabLst>
            </a:pPr>
            <a:r>
              <a:rPr sz="2800" b="1" spc="-20" dirty="0">
                <a:solidFill>
                  <a:srgbClr val="2F2F2F"/>
                </a:solidFill>
                <a:latin typeface="Times New Roman"/>
                <a:cs typeface="Times New Roman"/>
              </a:rPr>
              <a:t>SPO</a:t>
            </a:r>
            <a:r>
              <a:rPr sz="2800" b="1" spc="-120" dirty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800" b="1" spc="-20" dirty="0">
                <a:solidFill>
                  <a:srgbClr val="2F2F2F"/>
                </a:solidFill>
                <a:latin typeface="Times New Roman"/>
                <a:cs typeface="Times New Roman"/>
              </a:rPr>
              <a:t>TING</a:t>
            </a:r>
            <a:r>
              <a:rPr sz="2800" b="1" dirty="0">
                <a:solidFill>
                  <a:srgbClr val="2F2F2F"/>
                </a:solidFill>
                <a:latin typeface="Times New Roman"/>
                <a:cs typeface="Times New Roman"/>
              </a:rPr>
              <a:t>	</a:t>
            </a:r>
            <a:r>
              <a:rPr sz="2800" b="1" spc="-15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800" b="1" spc="-10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800" b="1" spc="-20" dirty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2800" b="1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2F2F2F"/>
                </a:solidFill>
                <a:latin typeface="Times New Roman"/>
                <a:cs typeface="Times New Roman"/>
              </a:rPr>
              <a:t>HOUND</a:t>
            </a:r>
            <a:r>
              <a:rPr sz="2800" b="1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2F2F2F"/>
                </a:solidFill>
                <a:latin typeface="Times New Roman"/>
                <a:cs typeface="Times New Roman"/>
              </a:rPr>
              <a:t>GROUPS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40" y="1114619"/>
            <a:ext cx="4399280" cy="4257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>
              <a:lnSpc>
                <a:spcPct val="100000"/>
              </a:lnSpc>
            </a:pP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sp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rt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fa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y</a:t>
            </a:r>
            <a:endParaRPr sz="2600">
              <a:latin typeface="Times New Roman"/>
              <a:cs typeface="Times New Roman"/>
            </a:endParaRPr>
          </a:p>
          <a:p>
            <a:pPr marL="287020" marR="1443355" indent="-274320">
              <a:lnSpc>
                <a:spcPct val="90000"/>
              </a:lnSpc>
              <a:spcBef>
                <a:spcPts val="625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Gets 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ts 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e 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f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r 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ts abili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y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to h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 w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od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cock.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ts val="2965"/>
              </a:lnSpc>
              <a:spcBef>
                <a:spcPts val="310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C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h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eer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f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l,</a:t>
            </a:r>
            <a:r>
              <a:rPr sz="26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h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ard</a:t>
            </a:r>
            <a:r>
              <a:rPr sz="2600" spc="-160" dirty="0">
                <a:solidFill>
                  <a:srgbClr val="2F2F2F"/>
                </a:solidFill>
                <a:latin typeface="Times New Roman"/>
                <a:cs typeface="Times New Roman"/>
              </a:rPr>
              <a:t>y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,</a:t>
            </a:r>
            <a:r>
              <a:rPr sz="26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endParaRPr sz="2600">
              <a:latin typeface="Times New Roman"/>
              <a:cs typeface="Times New Roman"/>
            </a:endParaRPr>
          </a:p>
          <a:p>
            <a:pPr marL="287020">
              <a:lnSpc>
                <a:spcPts val="2965"/>
              </a:lnSpc>
            </a:pP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el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ga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t.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x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cel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ent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fa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y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do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Se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si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ive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ts val="5845"/>
              </a:lnSpc>
            </a:pPr>
            <a:r>
              <a:rPr sz="4900" spc="-35" dirty="0">
                <a:solidFill>
                  <a:srgbClr val="252525"/>
                </a:solidFill>
                <a:latin typeface="Impact"/>
                <a:cs typeface="Impact"/>
              </a:rPr>
              <a:t>Am</a:t>
            </a:r>
            <a:r>
              <a:rPr sz="4900" spc="-20" dirty="0">
                <a:solidFill>
                  <a:srgbClr val="252525"/>
                </a:solidFill>
                <a:latin typeface="Impact"/>
                <a:cs typeface="Impact"/>
              </a:rPr>
              <a:t>eric</a:t>
            </a:r>
            <a:r>
              <a:rPr sz="4900" spc="-15" dirty="0">
                <a:solidFill>
                  <a:srgbClr val="252525"/>
                </a:solidFill>
                <a:latin typeface="Impact"/>
                <a:cs typeface="Impact"/>
              </a:rPr>
              <a:t>a</a:t>
            </a:r>
            <a:r>
              <a:rPr sz="4900" spc="-30" dirty="0">
                <a:solidFill>
                  <a:srgbClr val="252525"/>
                </a:solidFill>
                <a:latin typeface="Impact"/>
                <a:cs typeface="Impact"/>
              </a:rPr>
              <a:t>n</a:t>
            </a:r>
            <a:r>
              <a:rPr sz="4900" spc="-3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4900" spc="-25" dirty="0">
                <a:solidFill>
                  <a:srgbClr val="252525"/>
                </a:solidFill>
                <a:latin typeface="Impact"/>
                <a:cs typeface="Impact"/>
              </a:rPr>
              <a:t>Cocker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40" y="741159"/>
            <a:ext cx="3448685" cy="347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Smal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est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mber 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f</a:t>
            </a:r>
            <a:r>
              <a:rPr sz="26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12355" y="0"/>
            <a:ext cx="3295650" cy="3000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60180" y="3657602"/>
            <a:ext cx="2057400" cy="30749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0468" y="5471250"/>
            <a:ext cx="1969770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45"/>
              </a:lnSpc>
            </a:pPr>
            <a:r>
              <a:rPr sz="4900" spc="-30" dirty="0">
                <a:solidFill>
                  <a:srgbClr val="252525"/>
                </a:solidFill>
                <a:latin typeface="Impact"/>
                <a:cs typeface="Impact"/>
              </a:rPr>
              <a:t>Spani</a:t>
            </a:r>
            <a:r>
              <a:rPr sz="4900" spc="-10" dirty="0">
                <a:solidFill>
                  <a:srgbClr val="252525"/>
                </a:solidFill>
                <a:latin typeface="Impact"/>
                <a:cs typeface="Impact"/>
              </a:rPr>
              <a:t>e</a:t>
            </a:r>
            <a:r>
              <a:rPr sz="4900" spc="-15" dirty="0">
                <a:solidFill>
                  <a:srgbClr val="252525"/>
                </a:solidFill>
                <a:latin typeface="Impact"/>
                <a:cs typeface="Impact"/>
              </a:rPr>
              <a:t>l</a:t>
            </a:r>
            <a:endParaRPr sz="4900">
              <a:latin typeface="Impact"/>
              <a:cs typeface="Impact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5298610"/>
              </p:ext>
            </p:extLst>
          </p:nvPr>
        </p:nvGraphicFramePr>
        <p:xfrm>
          <a:off x="4208622" y="3081235"/>
          <a:ext cx="4897278" cy="956007"/>
        </p:xfrm>
        <a:graphic>
          <a:graphicData uri="http://schemas.openxmlformats.org/drawingml/2006/table">
            <a:tbl>
              <a:tblPr/>
              <a:tblGrid>
                <a:gridCol w="816213"/>
                <a:gridCol w="816213"/>
                <a:gridCol w="816213"/>
                <a:gridCol w="816213"/>
                <a:gridCol w="816213"/>
                <a:gridCol w="816213"/>
              </a:tblGrid>
              <a:tr h="318669">
                <a:tc>
                  <a:txBody>
                    <a:bodyPr/>
                    <a:lstStyle/>
                    <a:p>
                      <a:r>
                        <a:rPr lang="en-US"/>
                        <a:t>HEIGHT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MIN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MAX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WEIGHT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MAX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669">
                <a:tc>
                  <a:txBody>
                    <a:bodyPr/>
                    <a:lstStyle/>
                    <a:p>
                      <a:r>
                        <a:rPr lang="en-US"/>
                        <a:t>Female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13"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14.5"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Female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22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28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669">
                <a:tc>
                  <a:txBody>
                    <a:bodyPr/>
                    <a:lstStyle/>
                    <a:p>
                      <a:r>
                        <a:rPr lang="en-US"/>
                        <a:t>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14"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22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9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0999"/>
                </a:moveTo>
                <a:lnTo>
                  <a:pt x="7543799" y="380999"/>
                </a:lnTo>
                <a:lnTo>
                  <a:pt x="75437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39" y="6185915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799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0740" y="667552"/>
            <a:ext cx="3388995" cy="3557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Referred</a:t>
            </a:r>
            <a:r>
              <a:rPr sz="28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r>
              <a:rPr sz="28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as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th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 g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rey</a:t>
            </a:r>
            <a:r>
              <a:rPr sz="28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h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ost</a:t>
            </a:r>
            <a:r>
              <a:rPr sz="28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b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ec</a:t>
            </a:r>
            <a:r>
              <a:rPr sz="2800" spc="-25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se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of its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h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ort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sleek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coat.</a:t>
            </a:r>
            <a:endParaRPr sz="2800">
              <a:latin typeface="Times New Roman"/>
              <a:cs typeface="Times New Roman"/>
            </a:endParaRPr>
          </a:p>
          <a:p>
            <a:pPr marL="287020" marR="302895" indent="-274320">
              <a:lnSpc>
                <a:spcPct val="100000"/>
              </a:lnSpc>
              <a:spcBef>
                <a:spcPts val="675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Gracef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ul</a:t>
            </a:r>
            <a:r>
              <a:rPr sz="28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do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with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 aristo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cratic</a:t>
            </a:r>
            <a:r>
              <a:rPr sz="28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feat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res</a:t>
            </a:r>
            <a:endParaRPr sz="2800">
              <a:latin typeface="Times New Roman"/>
              <a:cs typeface="Times New Roman"/>
            </a:endParaRPr>
          </a:p>
          <a:p>
            <a:pPr marL="287020" marR="267970" indent="-274320">
              <a:lnSpc>
                <a:spcPct val="100000"/>
              </a:lnSpc>
              <a:spcBef>
                <a:spcPts val="675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Built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for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eed,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h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as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 s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co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ra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d se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r>
              <a:rPr sz="28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abi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it</a:t>
            </a:r>
            <a:r>
              <a:rPr sz="2800" spc="-180" dirty="0">
                <a:solidFill>
                  <a:srgbClr val="2F2F2F"/>
                </a:solidFill>
                <a:latin typeface="Times New Roman"/>
                <a:cs typeface="Times New Roman"/>
              </a:rPr>
              <a:t>y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24400" y="609600"/>
            <a:ext cx="3957309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43600" y="3657600"/>
            <a:ext cx="2381250" cy="3019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0740" y="5406120"/>
            <a:ext cx="354584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34"/>
              </a:lnSpc>
            </a:pPr>
            <a:r>
              <a:rPr sz="5400" spc="-5" dirty="0">
                <a:solidFill>
                  <a:srgbClr val="252525"/>
                </a:solidFill>
                <a:latin typeface="Impact"/>
                <a:cs typeface="Impact"/>
              </a:rPr>
              <a:t>Weimar</a:t>
            </a:r>
            <a:r>
              <a:rPr sz="5400" spc="20" dirty="0">
                <a:solidFill>
                  <a:srgbClr val="252525"/>
                </a:solidFill>
                <a:latin typeface="Impact"/>
                <a:cs typeface="Impact"/>
              </a:rPr>
              <a:t>a</a:t>
            </a:r>
            <a:r>
              <a:rPr sz="5400" dirty="0">
                <a:solidFill>
                  <a:srgbClr val="252525"/>
                </a:solidFill>
                <a:latin typeface="Impact"/>
                <a:cs typeface="Impact"/>
              </a:rPr>
              <a:t>ner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4420" y="43148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1A0DAB"/>
                </a:solidFill>
                <a:latin typeface="Roboto" charset="0"/>
                <a:hlinkClick r:id="rId5"/>
              </a:rPr>
              <a:t>Height</a:t>
            </a:r>
            <a:r>
              <a:rPr lang="en-US" b="1" dirty="0">
                <a:solidFill>
                  <a:srgbClr val="222222"/>
                </a:solidFill>
                <a:latin typeface="Roboto" charset="0"/>
              </a:rPr>
              <a:t>: </a:t>
            </a:r>
            <a:r>
              <a:rPr lang="en-US" dirty="0" smtClean="0">
                <a:solidFill>
                  <a:srgbClr val="222222"/>
                </a:solidFill>
                <a:latin typeface="Roboto" charset="0"/>
              </a:rPr>
              <a:t>24–26 </a:t>
            </a:r>
            <a:r>
              <a:rPr lang="en-US" dirty="0">
                <a:solidFill>
                  <a:srgbClr val="222222"/>
                </a:solidFill>
                <a:latin typeface="Roboto" charset="0"/>
              </a:rPr>
              <a:t>inches </a:t>
            </a:r>
            <a:endParaRPr lang="en-US" dirty="0" smtClean="0">
              <a:solidFill>
                <a:srgbClr val="222222"/>
              </a:solidFill>
              <a:latin typeface="Roboto" charset="0"/>
            </a:endParaRPr>
          </a:p>
          <a:p>
            <a:r>
              <a:rPr lang="en-US" b="1" dirty="0" smtClean="0">
                <a:solidFill>
                  <a:srgbClr val="1A0DAB"/>
                </a:solidFill>
                <a:latin typeface="Roboto" charset="0"/>
                <a:hlinkClick r:id="rId6"/>
              </a:rPr>
              <a:t>Weight</a:t>
            </a:r>
            <a:r>
              <a:rPr lang="en-US" b="1" dirty="0">
                <a:solidFill>
                  <a:srgbClr val="222222"/>
                </a:solidFill>
                <a:latin typeface="Roboto" charset="0"/>
              </a:rPr>
              <a:t>: </a:t>
            </a:r>
            <a:r>
              <a:rPr lang="en-US" dirty="0" smtClean="0">
                <a:solidFill>
                  <a:srgbClr val="222222"/>
                </a:solidFill>
                <a:latin typeface="Roboto" charset="0"/>
              </a:rPr>
              <a:t>66–88</a:t>
            </a:r>
            <a:r>
              <a:rPr lang="en-US" dirty="0">
                <a:solidFill>
                  <a:srgbClr val="222222"/>
                </a:solidFill>
                <a:latin typeface="Roboto" charset="0"/>
              </a:rPr>
              <a:t> </a:t>
            </a:r>
            <a:r>
              <a:rPr lang="en-US" dirty="0" err="1" smtClean="0">
                <a:solidFill>
                  <a:srgbClr val="222222"/>
                </a:solidFill>
                <a:latin typeface="Roboto" charset="0"/>
              </a:rPr>
              <a:t>lbs</a:t>
            </a:r>
            <a:endParaRPr lang="en-US" b="0" i="0" dirty="0">
              <a:solidFill>
                <a:srgbClr val="222222"/>
              </a:solidFill>
              <a:effectLst/>
              <a:latin typeface="Roboto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40" y="652259"/>
            <a:ext cx="2763520" cy="373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Me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ium 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ized d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40" y="1041719"/>
            <a:ext cx="3493770" cy="3996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7060" marR="633095" indent="-274320">
              <a:lnSpc>
                <a:spcPts val="2110"/>
              </a:lnSpc>
              <a:buClr>
                <a:srgbClr val="AC0000"/>
              </a:buClr>
              <a:buFont typeface="Arial"/>
              <a:buChar char="•"/>
              <a:tabLst>
                <a:tab pos="607695" algn="l"/>
              </a:tabLst>
            </a:pPr>
            <a:r>
              <a:rPr sz="2200" spc="-20" dirty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oo</a:t>
            </a:r>
            <a:r>
              <a:rPr sz="2200" spc="-15" dirty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for</a:t>
            </a:r>
            <a:r>
              <a:rPr sz="22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huntin</a:t>
            </a:r>
            <a:r>
              <a:rPr sz="2200" spc="-15" dirty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r>
              <a:rPr sz="22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or co</a:t>
            </a:r>
            <a:r>
              <a:rPr sz="2200" spc="-35" dirty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panionship.</a:t>
            </a:r>
            <a:endParaRPr sz="2200">
              <a:latin typeface="Times New Roman"/>
              <a:cs typeface="Times New Roman"/>
            </a:endParaRPr>
          </a:p>
          <a:p>
            <a:pPr marL="287020" marR="684530" indent="-274320">
              <a:lnSpc>
                <a:spcPts val="2500"/>
              </a:lnSpc>
              <a:spcBef>
                <a:spcPts val="605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Originated</a:t>
            </a:r>
            <a:r>
              <a:rPr sz="26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in the Fre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ch</a:t>
            </a:r>
            <a:r>
              <a:rPr sz="26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ro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v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ince</a:t>
            </a:r>
            <a:r>
              <a:rPr sz="26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f Brit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an</a:t>
            </a:r>
            <a:r>
              <a:rPr sz="2600" spc="-155" dirty="0">
                <a:solidFill>
                  <a:srgbClr val="2F2F2F"/>
                </a:solidFill>
                <a:latin typeface="Times New Roman"/>
                <a:cs typeface="Times New Roman"/>
              </a:rPr>
              <a:t>y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ts val="2810"/>
              </a:lnSpc>
              <a:spcBef>
                <a:spcPts val="20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H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r>
              <a:rPr sz="26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style 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ese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b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les</a:t>
            </a:r>
            <a:endParaRPr sz="2600">
              <a:latin typeface="Times New Roman"/>
              <a:cs typeface="Times New Roman"/>
            </a:endParaRPr>
          </a:p>
          <a:p>
            <a:pPr marL="287020">
              <a:lnSpc>
                <a:spcPts val="2810"/>
              </a:lnSpc>
            </a:pP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that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of the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inte</a:t>
            </a:r>
            <a:r>
              <a:rPr sz="2600" spc="-155" dirty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7020" marR="40640" indent="-274320">
              <a:lnSpc>
                <a:spcPct val="80000"/>
              </a:lnSpc>
              <a:spcBef>
                <a:spcPts val="625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Its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ense,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fl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 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6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wa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v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y coat can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b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ran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6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and w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h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6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or l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ver and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w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h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e in ei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h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er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cle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r or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roan 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at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erns.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44958" y="251840"/>
            <a:ext cx="3477249" cy="2949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92817" y="3581400"/>
            <a:ext cx="4381500" cy="3000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80427" y="5421360"/>
            <a:ext cx="341439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34"/>
              </a:lnSpc>
            </a:pPr>
            <a:r>
              <a:rPr sz="5400" dirty="0">
                <a:solidFill>
                  <a:srgbClr val="252525"/>
                </a:solidFill>
                <a:latin typeface="Impact"/>
                <a:cs typeface="Impact"/>
              </a:rPr>
              <a:t>The</a:t>
            </a:r>
            <a:r>
              <a:rPr sz="5400" spc="-4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5400" spc="-5" dirty="0">
                <a:solidFill>
                  <a:srgbClr val="252525"/>
                </a:solidFill>
                <a:latin typeface="Impact"/>
                <a:cs typeface="Impact"/>
              </a:rPr>
              <a:t>Brittany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7" name="&quot;No&quot; Symbol 6"/>
          <p:cNvSpPr/>
          <p:nvPr/>
        </p:nvSpPr>
        <p:spPr>
          <a:xfrm>
            <a:off x="1600200" y="1108625"/>
            <a:ext cx="6400800" cy="478024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00" y="6117955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A0DAB"/>
                </a:solidFill>
                <a:latin typeface="Roboto" charset="0"/>
                <a:hlinkClick r:id="rId5"/>
              </a:rPr>
              <a:t>Height</a:t>
            </a:r>
            <a:r>
              <a:rPr lang="en-US" b="1" dirty="0">
                <a:solidFill>
                  <a:srgbClr val="222222"/>
                </a:solidFill>
                <a:latin typeface="Roboto" charset="0"/>
              </a:rPr>
              <a:t>: </a:t>
            </a:r>
            <a:r>
              <a:rPr lang="en-US" dirty="0" smtClean="0">
                <a:solidFill>
                  <a:srgbClr val="222222"/>
                </a:solidFill>
                <a:latin typeface="Roboto" charset="0"/>
              </a:rPr>
              <a:t>19–20 inches</a:t>
            </a:r>
            <a:endParaRPr lang="en-US" dirty="0">
              <a:solidFill>
                <a:srgbClr val="222222"/>
              </a:solidFill>
              <a:latin typeface="Roboto" charset="0"/>
            </a:endParaRPr>
          </a:p>
          <a:p>
            <a:r>
              <a:rPr lang="en-US" b="1" dirty="0" smtClean="0">
                <a:solidFill>
                  <a:srgbClr val="1A0DAB"/>
                </a:solidFill>
                <a:latin typeface="Roboto" charset="0"/>
                <a:hlinkClick r:id="rId6"/>
              </a:rPr>
              <a:t>Weight</a:t>
            </a:r>
            <a:r>
              <a:rPr lang="en-US" b="1" dirty="0">
                <a:solidFill>
                  <a:srgbClr val="222222"/>
                </a:solidFill>
                <a:latin typeface="Roboto" charset="0"/>
              </a:rPr>
              <a:t>: </a:t>
            </a:r>
            <a:r>
              <a:rPr lang="en-US" dirty="0" smtClean="0">
                <a:solidFill>
                  <a:srgbClr val="222222"/>
                </a:solidFill>
                <a:latin typeface="Roboto" charset="0"/>
              </a:rPr>
              <a:t>30–40</a:t>
            </a:r>
            <a:r>
              <a:rPr lang="en-US" dirty="0">
                <a:solidFill>
                  <a:srgbClr val="222222"/>
                </a:solidFill>
                <a:latin typeface="Roboto" charset="0"/>
              </a:rPr>
              <a:t> </a:t>
            </a:r>
            <a:r>
              <a:rPr lang="en-US" dirty="0" err="1">
                <a:solidFill>
                  <a:srgbClr val="222222"/>
                </a:solidFill>
                <a:latin typeface="Roboto" charset="0"/>
              </a:rPr>
              <a:t>lbs</a:t>
            </a:r>
            <a:r>
              <a:rPr lang="en-US" dirty="0">
                <a:solidFill>
                  <a:srgbClr val="222222"/>
                </a:solidFill>
                <a:latin typeface="Roboto" charset="0"/>
              </a:rPr>
              <a:t> </a:t>
            </a:r>
            <a:br>
              <a:rPr lang="en-US" dirty="0">
                <a:solidFill>
                  <a:srgbClr val="222222"/>
                </a:solidFill>
                <a:latin typeface="Roboto" charset="0"/>
              </a:rPr>
            </a:br>
            <a:endParaRPr lang="en-US" b="0" i="0" dirty="0">
              <a:solidFill>
                <a:srgbClr val="222222"/>
              </a:solidFill>
              <a:effectLst/>
              <a:latin typeface="Roboto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40" y="1158587"/>
            <a:ext cx="3456304" cy="4213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>
              <a:lnSpc>
                <a:spcPct val="100000"/>
              </a:lnSpc>
            </a:pP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th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sta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ce</a:t>
            </a:r>
            <a:r>
              <a:rPr sz="28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taken</a:t>
            </a:r>
            <a:r>
              <a:rPr sz="28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in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endParaRPr sz="28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</a:pP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esence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ga</a:t>
            </a:r>
            <a:r>
              <a:rPr sz="2800" spc="-40" dirty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e.</a:t>
            </a:r>
            <a:endParaRPr sz="28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70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800" spc="-20" dirty="0">
                <a:solidFill>
                  <a:srgbClr val="2F2F2F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800" spc="-25" dirty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F2F2F"/>
                </a:solidFill>
                <a:latin typeface="Times New Roman"/>
                <a:cs typeface="Times New Roman"/>
              </a:rPr>
              <a:t>En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land</a:t>
            </a:r>
            <a:endParaRPr sz="28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70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800" spc="-20" dirty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werf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28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agi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endParaRPr sz="2800">
              <a:latin typeface="Times New Roman"/>
              <a:cs typeface="Times New Roman"/>
            </a:endParaRPr>
          </a:p>
          <a:p>
            <a:pPr marL="287020" marR="377825" indent="-274320" algn="just">
              <a:lnSpc>
                <a:spcPct val="100000"/>
              </a:lnSpc>
              <a:spcBef>
                <a:spcPts val="675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Even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te</a:t>
            </a:r>
            <a:r>
              <a:rPr sz="2800" spc="-40" dirty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pera</a:t>
            </a:r>
            <a:r>
              <a:rPr sz="2800" spc="-40" dirty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ent, compas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sionate,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 intelli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ent.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5845"/>
              </a:lnSpc>
              <a:spcBef>
                <a:spcPts val="2460"/>
              </a:spcBef>
            </a:pPr>
            <a:r>
              <a:rPr sz="4900" spc="-25" dirty="0">
                <a:solidFill>
                  <a:srgbClr val="252525"/>
                </a:solidFill>
                <a:latin typeface="Impact"/>
                <a:cs typeface="Impact"/>
              </a:rPr>
              <a:t>The</a:t>
            </a:r>
            <a:r>
              <a:rPr sz="4900" spc="-3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4900" spc="-25" dirty="0">
                <a:solidFill>
                  <a:srgbClr val="252525"/>
                </a:solidFill>
                <a:latin typeface="Impact"/>
                <a:cs typeface="Impact"/>
              </a:rPr>
              <a:t>Pointer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40" y="713780"/>
            <a:ext cx="3153410" cy="373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Gets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es</a:t>
            </a:r>
            <a:r>
              <a:rPr sz="28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f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800" spc="-25" dirty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0600" y="685790"/>
            <a:ext cx="3657600" cy="2837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57800" y="3886260"/>
            <a:ext cx="3543696" cy="23630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&quot;No&quot; Symbol 5"/>
          <p:cNvSpPr/>
          <p:nvPr/>
        </p:nvSpPr>
        <p:spPr>
          <a:xfrm>
            <a:off x="1600200" y="1108625"/>
            <a:ext cx="6400800" cy="478024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647774"/>
              </p:ext>
            </p:extLst>
          </p:nvPr>
        </p:nvGraphicFramePr>
        <p:xfrm>
          <a:off x="252612" y="5659968"/>
          <a:ext cx="6777036" cy="822960"/>
        </p:xfrm>
        <a:graphic>
          <a:graphicData uri="http://schemas.openxmlformats.org/drawingml/2006/table">
            <a:tbl>
              <a:tblPr/>
              <a:tblGrid>
                <a:gridCol w="1129506"/>
                <a:gridCol w="1129506"/>
                <a:gridCol w="1129506"/>
                <a:gridCol w="1129506"/>
                <a:gridCol w="1129506"/>
                <a:gridCol w="1129506"/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HEIGHT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MIN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MAX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WEIGHT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MAX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Female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24"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26"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Female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57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57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25"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27"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66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9" y="0"/>
            <a:ext cx="7543800" cy="3048000"/>
          </a:xfrm>
          <a:custGeom>
            <a:avLst/>
            <a:gdLst/>
            <a:ahLst/>
            <a:cxnLst/>
            <a:rect l="l" t="t" r="r" b="b"/>
            <a:pathLst>
              <a:path w="7543800" h="3048000">
                <a:moveTo>
                  <a:pt x="0" y="3047999"/>
                </a:moveTo>
                <a:lnTo>
                  <a:pt x="7543799" y="3047999"/>
                </a:lnTo>
                <a:lnTo>
                  <a:pt x="7543799" y="0"/>
                </a:lnTo>
                <a:lnTo>
                  <a:pt x="0" y="0"/>
                </a:lnTo>
                <a:lnTo>
                  <a:pt x="0" y="3047999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39" y="6185915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799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0740" y="4186664"/>
            <a:ext cx="386969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34"/>
              </a:lnSpc>
            </a:pPr>
            <a:r>
              <a:rPr sz="5400" spc="-5" dirty="0">
                <a:solidFill>
                  <a:srgbClr val="252525"/>
                </a:solidFill>
                <a:latin typeface="Impact"/>
                <a:cs typeface="Impact"/>
              </a:rPr>
              <a:t>HOUN</a:t>
            </a:r>
            <a:r>
              <a:rPr sz="5400" dirty="0">
                <a:solidFill>
                  <a:srgbClr val="252525"/>
                </a:solidFill>
                <a:latin typeface="Impact"/>
                <a:cs typeface="Impact"/>
              </a:rPr>
              <a:t>D</a:t>
            </a:r>
            <a:r>
              <a:rPr sz="5400" spc="-39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5400" spc="-5" dirty="0">
                <a:solidFill>
                  <a:srgbClr val="252525"/>
                </a:solidFill>
                <a:latin typeface="Impact"/>
                <a:cs typeface="Impact"/>
              </a:rPr>
              <a:t>GROUP</a:t>
            </a:r>
            <a:endParaRPr sz="5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Hound	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Breeds:  23	</a:t>
            </a:r>
          </a:p>
          <a:p>
            <a:r>
              <a:rPr lang="en-US" dirty="0" smtClean="0"/>
              <a:t>Examples of Breeds:  Basset, Beagle, Bloodhound, Greyhound</a:t>
            </a:r>
          </a:p>
          <a:p>
            <a:r>
              <a:rPr lang="en-US" dirty="0" smtClean="0"/>
              <a:t>Characteristics:  Bred for hunting, strong scent abilities</a:t>
            </a:r>
          </a:p>
          <a:p>
            <a:r>
              <a:rPr lang="en-US" dirty="0" smtClean="0"/>
              <a:t>Handling Notes:  good stamina, vocal, independent, difficult to train, generally friendly and affectionate</a:t>
            </a:r>
            <a:endParaRPr lang="en-US" dirty="0"/>
          </a:p>
        </p:txBody>
      </p:sp>
      <p:pic>
        <p:nvPicPr>
          <p:cNvPr id="1026" name="Picture 2" descr="http://www.allcreaturesvet.net/HOUNDGRO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824887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40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9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0999"/>
                </a:moveTo>
                <a:lnTo>
                  <a:pt x="7543799" y="380999"/>
                </a:lnTo>
                <a:lnTo>
                  <a:pt x="75437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39" y="6185915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799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0740" y="701080"/>
            <a:ext cx="5026660" cy="28546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Big </a:t>
            </a:r>
            <a:r>
              <a:rPr sz="2800" spc="-20" dirty="0">
                <a:solidFill>
                  <a:srgbClr val="2F2F2F"/>
                </a:solidFill>
                <a:latin typeface="Times New Roman"/>
                <a:cs typeface="Times New Roman"/>
              </a:rPr>
              <a:t>He</a:t>
            </a:r>
            <a:r>
              <a:rPr sz="2800" spc="-25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v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y</a:t>
            </a:r>
            <a:r>
              <a:rPr sz="28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b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y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 s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h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ort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legs.</a:t>
            </a:r>
            <a:endParaRPr sz="28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Can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2F2F2F"/>
                </a:solidFill>
                <a:latin typeface="Times New Roman"/>
                <a:cs typeface="Times New Roman"/>
              </a:rPr>
              <a:t>c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ha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sc</a:t>
            </a:r>
            <a:r>
              <a:rPr sz="2800" spc="-30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 for</a:t>
            </a:r>
            <a:endParaRPr sz="2800" dirty="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</a:pP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lon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 dis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tance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s.</a:t>
            </a:r>
            <a:endParaRPr sz="28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70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Can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h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nt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 alo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or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in</a:t>
            </a:r>
            <a:endParaRPr sz="2800" dirty="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</a:pP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pack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s.</a:t>
            </a:r>
            <a:endParaRPr sz="2800" dirty="0">
              <a:latin typeface="Times New Roman"/>
              <a:cs typeface="Times New Roman"/>
            </a:endParaRPr>
          </a:p>
          <a:p>
            <a:pPr marL="287020" marR="428625" indent="-274320">
              <a:lnSpc>
                <a:spcPct val="100000"/>
              </a:lnSpc>
              <a:spcBef>
                <a:spcPts val="670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Sweet</a:t>
            </a:r>
            <a:r>
              <a:rPr sz="28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8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Gentle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 n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atu</a:t>
            </a:r>
            <a:r>
              <a:rPr sz="2800" dirty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ed.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57800" y="609600"/>
            <a:ext cx="3581034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4000" y="3609112"/>
            <a:ext cx="3124200" cy="2499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0740" y="5406120"/>
            <a:ext cx="409257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34"/>
              </a:lnSpc>
            </a:pPr>
            <a:r>
              <a:rPr sz="5400" spc="-5" dirty="0">
                <a:solidFill>
                  <a:srgbClr val="252525"/>
                </a:solidFill>
                <a:latin typeface="Impact"/>
                <a:cs typeface="Impact"/>
              </a:rPr>
              <a:t>Bass</a:t>
            </a:r>
            <a:r>
              <a:rPr sz="5400" spc="15" dirty="0">
                <a:solidFill>
                  <a:srgbClr val="252525"/>
                </a:solidFill>
                <a:latin typeface="Impact"/>
                <a:cs typeface="Impact"/>
              </a:rPr>
              <a:t>e</a:t>
            </a:r>
            <a:r>
              <a:rPr sz="5400" spc="-20" dirty="0">
                <a:solidFill>
                  <a:srgbClr val="252525"/>
                </a:solidFill>
                <a:latin typeface="Impact"/>
                <a:cs typeface="Impact"/>
              </a:rPr>
              <a:t>tt</a:t>
            </a:r>
            <a:r>
              <a:rPr sz="5400" spc="-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5400" spc="-5" dirty="0">
                <a:solidFill>
                  <a:srgbClr val="252525"/>
                </a:solidFill>
                <a:latin typeface="Impact"/>
                <a:cs typeface="Impact"/>
              </a:rPr>
              <a:t>Hound</a:t>
            </a:r>
            <a:endParaRPr sz="5400">
              <a:latin typeface="Impact"/>
              <a:cs typeface="Impact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7283936"/>
              </p:ext>
            </p:extLst>
          </p:nvPr>
        </p:nvGraphicFramePr>
        <p:xfrm>
          <a:off x="562926" y="4047851"/>
          <a:ext cx="4648201" cy="822960"/>
        </p:xfrm>
        <a:graphic>
          <a:graphicData uri="http://schemas.openxmlformats.org/drawingml/2006/table">
            <a:tbl>
              <a:tblPr/>
              <a:tblGrid>
                <a:gridCol w="716681"/>
                <a:gridCol w="786304"/>
                <a:gridCol w="786304"/>
                <a:gridCol w="786304"/>
                <a:gridCol w="786304"/>
                <a:gridCol w="786304"/>
              </a:tblGrid>
              <a:tr h="251989">
                <a:tc>
                  <a:txBody>
                    <a:bodyPr/>
                    <a:lstStyle/>
                    <a:p>
                      <a:r>
                        <a:rPr lang="en-US" dirty="0"/>
                        <a:t>HEIGHT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MIN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MAX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WEIGHT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MAX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989"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13"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15"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Female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40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60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989">
                <a:tc>
                  <a:txBody>
                    <a:bodyPr/>
                    <a:lstStyle/>
                    <a:p>
                      <a:r>
                        <a:rPr lang="en-US"/>
                        <a:t>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13"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15"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40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9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0999"/>
                </a:moveTo>
                <a:lnTo>
                  <a:pt x="7543799" y="380999"/>
                </a:lnTo>
                <a:lnTo>
                  <a:pt x="75437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39" y="6185915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799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0740" y="708647"/>
            <a:ext cx="3310890" cy="3623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7620" indent="-274320">
              <a:lnSpc>
                <a:spcPct val="100000"/>
              </a:lnSpc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H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r>
              <a:rPr sz="26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abili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y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and 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reat</a:t>
            </a:r>
            <a:r>
              <a:rPr sz="26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erso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al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ty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k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e this 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6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f 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h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e 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st 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popu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lar</a:t>
            </a:r>
            <a:r>
              <a:rPr sz="26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dog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26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in the U.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625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C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mpact</a:t>
            </a:r>
            <a:r>
              <a:rPr sz="26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si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z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e a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d 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h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ap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y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-g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-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lu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c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k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y 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erso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al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ty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k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e 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h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em 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goo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26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fa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y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et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81600" y="609590"/>
            <a:ext cx="3376940" cy="3229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77000" y="4393582"/>
            <a:ext cx="2968752" cy="2223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0740" y="5406120"/>
            <a:ext cx="199453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34"/>
              </a:lnSpc>
            </a:pPr>
            <a:r>
              <a:rPr sz="5400" spc="-5" dirty="0">
                <a:solidFill>
                  <a:srgbClr val="252525"/>
                </a:solidFill>
                <a:latin typeface="Impact"/>
                <a:cs typeface="Impact"/>
              </a:rPr>
              <a:t>Beagle</a:t>
            </a:r>
            <a:endParaRPr sz="5400">
              <a:latin typeface="Impact"/>
              <a:cs typeface="Impact"/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2516648"/>
              </p:ext>
            </p:extLst>
          </p:nvPr>
        </p:nvGraphicFramePr>
        <p:xfrm>
          <a:off x="777239" y="4393582"/>
          <a:ext cx="5891214" cy="950913"/>
        </p:xfrm>
        <a:graphic>
          <a:graphicData uri="http://schemas.openxmlformats.org/drawingml/2006/table">
            <a:tbl>
              <a:tblPr/>
              <a:tblGrid>
                <a:gridCol w="981869"/>
                <a:gridCol w="981869"/>
                <a:gridCol w="981869"/>
                <a:gridCol w="981869"/>
                <a:gridCol w="981869"/>
                <a:gridCol w="981869"/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HEIGHT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MIN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MAX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WEIGHT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MAX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2273">
                <a:tc>
                  <a:txBody>
                    <a:bodyPr/>
                    <a:lstStyle/>
                    <a:p>
                      <a:r>
                        <a:rPr lang="en-US"/>
                        <a:t>Female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13"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16"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Female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17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31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13"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16"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17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9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0999"/>
                </a:moveTo>
                <a:lnTo>
                  <a:pt x="7543799" y="380999"/>
                </a:lnTo>
                <a:lnTo>
                  <a:pt x="75437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39" y="6185915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799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0740" y="914440"/>
            <a:ext cx="3208655" cy="3215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Descri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b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ed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as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 "uniqu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8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lookin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r>
              <a:rPr sz="28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do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 in</a:t>
            </a:r>
            <a:r>
              <a:rPr sz="28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a ba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gy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it,"</a:t>
            </a:r>
            <a:endParaRPr sz="2800">
              <a:latin typeface="Times New Roman"/>
              <a:cs typeface="Times New Roman"/>
            </a:endParaRPr>
          </a:p>
          <a:p>
            <a:pPr marL="287020" marR="77470" indent="-274320">
              <a:lnSpc>
                <a:spcPct val="100000"/>
              </a:lnSpc>
              <a:spcBef>
                <a:spcPts val="670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Are</a:t>
            </a:r>
            <a:r>
              <a:rPr sz="28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800" spc="-55" dirty="0">
                <a:solidFill>
                  <a:srgbClr val="2F2F2F"/>
                </a:solidFill>
                <a:latin typeface="Times New Roman"/>
                <a:cs typeface="Times New Roman"/>
              </a:rPr>
              <a:t>f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fecti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ate</a:t>
            </a:r>
            <a:r>
              <a:rPr sz="28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but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 can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be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sh</a:t>
            </a:r>
            <a:r>
              <a:rPr sz="2800" spc="-190" dirty="0">
                <a:solidFill>
                  <a:srgbClr val="2F2F2F"/>
                </a:solidFill>
                <a:latin typeface="Times New Roman"/>
                <a:cs typeface="Times New Roman"/>
              </a:rPr>
              <a:t>y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800" spc="-20" dirty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se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nt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trac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k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er</a:t>
            </a:r>
            <a:endParaRPr sz="28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70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La</a:t>
            </a:r>
            <a:r>
              <a:rPr sz="2800" spc="-60" dirty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94655" y="628125"/>
            <a:ext cx="4107820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18313" y="3713021"/>
            <a:ext cx="4122298" cy="274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0740" y="5406120"/>
            <a:ext cx="343471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34"/>
              </a:lnSpc>
            </a:pPr>
            <a:r>
              <a:rPr sz="5400" spc="-5" dirty="0">
                <a:solidFill>
                  <a:srgbClr val="252525"/>
                </a:solidFill>
                <a:latin typeface="Impact"/>
                <a:cs typeface="Impact"/>
              </a:rPr>
              <a:t>Bloodh</a:t>
            </a:r>
            <a:r>
              <a:rPr sz="5400" spc="15" dirty="0">
                <a:solidFill>
                  <a:srgbClr val="252525"/>
                </a:solidFill>
                <a:latin typeface="Impact"/>
                <a:cs typeface="Impact"/>
              </a:rPr>
              <a:t>o</a:t>
            </a:r>
            <a:r>
              <a:rPr sz="5400" spc="-5" dirty="0">
                <a:solidFill>
                  <a:srgbClr val="252525"/>
                </a:solidFill>
                <a:latin typeface="Impact"/>
                <a:cs typeface="Impact"/>
              </a:rPr>
              <a:t>und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2655" y="44535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1A0DAB"/>
                </a:solidFill>
                <a:latin typeface="Roboto" charset="0"/>
                <a:hlinkClick r:id="rId5"/>
              </a:rPr>
              <a:t>Weight</a:t>
            </a:r>
            <a:r>
              <a:rPr lang="en-US" b="1" dirty="0">
                <a:solidFill>
                  <a:srgbClr val="222222"/>
                </a:solidFill>
                <a:latin typeface="Roboto" charset="0"/>
              </a:rPr>
              <a:t>: </a:t>
            </a:r>
            <a:r>
              <a:rPr lang="en-US" dirty="0" smtClean="0">
                <a:solidFill>
                  <a:srgbClr val="222222"/>
                </a:solidFill>
                <a:latin typeface="Roboto" charset="0"/>
              </a:rPr>
              <a:t>90–110</a:t>
            </a:r>
            <a:r>
              <a:rPr lang="en-US" dirty="0">
                <a:solidFill>
                  <a:srgbClr val="222222"/>
                </a:solidFill>
                <a:latin typeface="Roboto" charset="0"/>
              </a:rPr>
              <a:t> </a:t>
            </a:r>
            <a:r>
              <a:rPr lang="en-US" dirty="0" err="1">
                <a:solidFill>
                  <a:srgbClr val="222222"/>
                </a:solidFill>
                <a:latin typeface="Roboto" charset="0"/>
              </a:rPr>
              <a:t>lbs</a:t>
            </a:r>
            <a:r>
              <a:rPr lang="en-US" dirty="0">
                <a:solidFill>
                  <a:srgbClr val="222222"/>
                </a:solidFill>
                <a:latin typeface="Roboto" charset="0"/>
              </a:rPr>
              <a:t> </a:t>
            </a:r>
          </a:p>
          <a:p>
            <a:r>
              <a:rPr lang="en-US" b="1" dirty="0" smtClean="0">
                <a:solidFill>
                  <a:srgbClr val="1A0DAB"/>
                </a:solidFill>
                <a:latin typeface="Roboto" charset="0"/>
                <a:hlinkClick r:id="rId6"/>
              </a:rPr>
              <a:t>Height</a:t>
            </a:r>
            <a:r>
              <a:rPr lang="en-US" b="1" dirty="0">
                <a:solidFill>
                  <a:srgbClr val="222222"/>
                </a:solidFill>
                <a:latin typeface="Roboto" charset="0"/>
              </a:rPr>
              <a:t>: </a:t>
            </a:r>
            <a:r>
              <a:rPr lang="en-US" dirty="0" smtClean="0">
                <a:solidFill>
                  <a:srgbClr val="222222"/>
                </a:solidFill>
                <a:latin typeface="Roboto" charset="0"/>
              </a:rPr>
              <a:t>25–27 inches)</a:t>
            </a:r>
            <a:endParaRPr lang="en-US" b="0" i="0" dirty="0">
              <a:solidFill>
                <a:srgbClr val="222222"/>
              </a:solidFill>
              <a:effectLst/>
              <a:latin typeface="Roboto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9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0999"/>
                </a:moveTo>
                <a:lnTo>
                  <a:pt x="7543799" y="380999"/>
                </a:lnTo>
                <a:lnTo>
                  <a:pt x="75437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39" y="6185915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799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0740" y="808889"/>
            <a:ext cx="3455670" cy="3382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35560" indent="-274320">
              <a:lnSpc>
                <a:spcPct val="90000"/>
              </a:lnSpc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The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hshund,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ni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g "badg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dog"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in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Ger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an, is a l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vely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br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ed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with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riend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y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pe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sonality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and keen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sense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of s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l.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90000"/>
              </a:lnSpc>
              <a:spcBef>
                <a:spcPts val="575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They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co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4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in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thr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e di</a:t>
            </a:r>
            <a:r>
              <a:rPr sz="2400" spc="-55" dirty="0">
                <a:solidFill>
                  <a:srgbClr val="2F2F2F"/>
                </a:solidFill>
                <a:latin typeface="Times New Roman"/>
                <a:cs typeface="Times New Roman"/>
              </a:rPr>
              <a:t>f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erent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co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va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ieti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s (S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oo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h,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20" dirty="0">
                <a:solidFill>
                  <a:srgbClr val="2F2F2F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eha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or Longhai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ed)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c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be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ini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ture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or stand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rd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si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z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24600" y="457200"/>
            <a:ext cx="2381250" cy="2381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76800" y="2447181"/>
            <a:ext cx="2400300" cy="190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14687" y="4222014"/>
            <a:ext cx="1761491" cy="1676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0740" y="5406120"/>
            <a:ext cx="320738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34"/>
              </a:lnSpc>
            </a:pPr>
            <a:r>
              <a:rPr sz="5400" dirty="0">
                <a:solidFill>
                  <a:srgbClr val="252525"/>
                </a:solidFill>
                <a:latin typeface="Impact"/>
                <a:cs typeface="Impact"/>
              </a:rPr>
              <a:t>Dachs</a:t>
            </a:r>
            <a:r>
              <a:rPr sz="5400" spc="15" dirty="0">
                <a:solidFill>
                  <a:srgbClr val="252525"/>
                </a:solidFill>
                <a:latin typeface="Impact"/>
                <a:cs typeface="Impact"/>
              </a:rPr>
              <a:t>h</a:t>
            </a:r>
            <a:r>
              <a:rPr sz="5400" spc="-5" dirty="0">
                <a:solidFill>
                  <a:srgbClr val="252525"/>
                </a:solidFill>
                <a:latin typeface="Impact"/>
                <a:cs typeface="Impact"/>
              </a:rPr>
              <a:t>und</a:t>
            </a:r>
            <a:endParaRPr sz="5400">
              <a:latin typeface="Impact"/>
              <a:cs typeface="Impact"/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951484"/>
              </p:ext>
            </p:extLst>
          </p:nvPr>
        </p:nvGraphicFramePr>
        <p:xfrm>
          <a:off x="907892" y="4399604"/>
          <a:ext cx="6777036" cy="941070"/>
        </p:xfrm>
        <a:graphic>
          <a:graphicData uri="http://schemas.openxmlformats.org/drawingml/2006/table">
            <a:tbl>
              <a:tblPr/>
              <a:tblGrid>
                <a:gridCol w="1129506"/>
                <a:gridCol w="1129506"/>
                <a:gridCol w="1129506"/>
                <a:gridCol w="1129506"/>
                <a:gridCol w="1129506"/>
                <a:gridCol w="1129506"/>
              </a:tblGrid>
              <a:tr h="392430">
                <a:tc>
                  <a:txBody>
                    <a:bodyPr/>
                    <a:lstStyle/>
                    <a:p>
                      <a:r>
                        <a:rPr lang="en-US"/>
                        <a:t>HEIGHT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MIN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MAX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WEIGHT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MAX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Female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4"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7"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Female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9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11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4"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7"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9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9" y="0"/>
            <a:ext cx="7543800" cy="3048000"/>
          </a:xfrm>
          <a:custGeom>
            <a:avLst/>
            <a:gdLst/>
            <a:ahLst/>
            <a:cxnLst/>
            <a:rect l="l" t="t" r="r" b="b"/>
            <a:pathLst>
              <a:path w="7543800" h="3048000">
                <a:moveTo>
                  <a:pt x="0" y="3047999"/>
                </a:moveTo>
                <a:lnTo>
                  <a:pt x="7543799" y="3047999"/>
                </a:lnTo>
                <a:lnTo>
                  <a:pt x="7543799" y="0"/>
                </a:lnTo>
                <a:lnTo>
                  <a:pt x="0" y="0"/>
                </a:lnTo>
                <a:lnTo>
                  <a:pt x="0" y="3047999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39" y="6185915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799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0740" y="4186664"/>
            <a:ext cx="469519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34"/>
              </a:lnSpc>
            </a:pPr>
            <a:r>
              <a:rPr sz="5400" spc="-5" dirty="0">
                <a:solidFill>
                  <a:srgbClr val="252525"/>
                </a:solidFill>
                <a:latin typeface="Impact"/>
                <a:cs typeface="Impact"/>
              </a:rPr>
              <a:t>SPORTIN</a:t>
            </a:r>
            <a:r>
              <a:rPr sz="5400" dirty="0">
                <a:solidFill>
                  <a:srgbClr val="252525"/>
                </a:solidFill>
                <a:latin typeface="Impact"/>
                <a:cs typeface="Impact"/>
              </a:rPr>
              <a:t>G</a:t>
            </a:r>
            <a:r>
              <a:rPr sz="5400" spc="-3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5400" spc="-5" dirty="0">
                <a:solidFill>
                  <a:srgbClr val="252525"/>
                </a:solidFill>
                <a:latin typeface="Impact"/>
                <a:cs typeface="Impact"/>
              </a:rPr>
              <a:t>GROUP</a:t>
            </a:r>
            <a:endParaRPr sz="5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9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0999"/>
                </a:moveTo>
                <a:lnTo>
                  <a:pt x="7543799" y="380999"/>
                </a:lnTo>
                <a:lnTo>
                  <a:pt x="75437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39" y="6185915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799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0740" y="2112686"/>
            <a:ext cx="3399154" cy="2191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219075" indent="-274320">
              <a:lnSpc>
                <a:spcPct val="100000"/>
              </a:lnSpc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800" spc="-215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all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8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lean,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the Gre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yhoun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 is</a:t>
            </a:r>
            <a:r>
              <a:rPr sz="28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 fastest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 b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eed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 dog.</a:t>
            </a:r>
            <a:endParaRPr sz="28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670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They</a:t>
            </a:r>
            <a:r>
              <a:rPr sz="28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are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8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lovin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r>
              <a:rPr sz="28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 p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as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sion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ate</a:t>
            </a:r>
            <a:r>
              <a:rPr sz="28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dog.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00800" y="505724"/>
            <a:ext cx="2305050" cy="33583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53129" y="4409487"/>
            <a:ext cx="3533790" cy="23515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83857" y="533406"/>
            <a:ext cx="2090675" cy="1895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0740" y="5406120"/>
            <a:ext cx="309245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34"/>
              </a:lnSpc>
            </a:pPr>
            <a:r>
              <a:rPr sz="5400" spc="-5" dirty="0">
                <a:solidFill>
                  <a:srgbClr val="252525"/>
                </a:solidFill>
                <a:latin typeface="Impact"/>
                <a:cs typeface="Impact"/>
              </a:rPr>
              <a:t>Greyho</a:t>
            </a:r>
            <a:r>
              <a:rPr sz="5400" spc="10" dirty="0">
                <a:solidFill>
                  <a:srgbClr val="252525"/>
                </a:solidFill>
                <a:latin typeface="Impact"/>
                <a:cs typeface="Impact"/>
              </a:rPr>
              <a:t>u</a:t>
            </a:r>
            <a:r>
              <a:rPr sz="5400" spc="-30" dirty="0">
                <a:solidFill>
                  <a:srgbClr val="252525"/>
                </a:solidFill>
                <a:latin typeface="Impact"/>
                <a:cs typeface="Impact"/>
              </a:rPr>
              <a:t>nd</a:t>
            </a:r>
            <a:endParaRPr sz="5400">
              <a:latin typeface="Impact"/>
              <a:cs typeface="Impact"/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2464800"/>
              </p:ext>
            </p:extLst>
          </p:nvPr>
        </p:nvGraphicFramePr>
        <p:xfrm>
          <a:off x="630222" y="4437977"/>
          <a:ext cx="5422907" cy="822960"/>
        </p:xfrm>
        <a:graphic>
          <a:graphicData uri="http://schemas.openxmlformats.org/drawingml/2006/table">
            <a:tbl>
              <a:tblPr/>
              <a:tblGrid>
                <a:gridCol w="903818"/>
                <a:gridCol w="903818"/>
                <a:gridCol w="833316"/>
                <a:gridCol w="974319"/>
                <a:gridCol w="903818"/>
                <a:gridCol w="903818"/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HEIGHT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MIN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MAX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WEIGHT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MAX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Female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26.5"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28"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Female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59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66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28"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30"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66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70.5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9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0999"/>
                </a:moveTo>
                <a:lnTo>
                  <a:pt x="7543799" y="380999"/>
                </a:lnTo>
                <a:lnTo>
                  <a:pt x="75437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39" y="6185915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799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0740" y="957112"/>
            <a:ext cx="3461385" cy="3130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47625" indent="-274320">
              <a:lnSpc>
                <a:spcPct val="100000"/>
              </a:lnSpc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Pe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en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, d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eter</a:t>
            </a:r>
            <a:r>
              <a:rPr sz="2800" spc="-40" dirty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in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ed,</a:t>
            </a:r>
            <a:r>
              <a:rPr sz="28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hon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est h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er</a:t>
            </a:r>
            <a:r>
              <a:rPr sz="2800" spc="-20" dirty="0">
                <a:solidFill>
                  <a:srgbClr val="2F2F2F"/>
                </a:solidFill>
                <a:latin typeface="Times New Roman"/>
                <a:cs typeface="Times New Roman"/>
              </a:rPr>
              <a:t> who</a:t>
            </a:r>
            <a:r>
              <a:rPr sz="28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will stay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 o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8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track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40" dirty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atter</a:t>
            </a:r>
            <a:r>
              <a:rPr sz="28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th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 ter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ain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o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co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diti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ns.</a:t>
            </a:r>
            <a:endParaRPr sz="28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Used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r>
              <a:rPr sz="28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tree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raccoo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70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800" spc="-20" dirty="0">
                <a:solidFill>
                  <a:srgbClr val="2F2F2F"/>
                </a:solidFill>
                <a:latin typeface="Times New Roman"/>
                <a:cs typeface="Times New Roman"/>
              </a:rPr>
              <a:t>Ou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goin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f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ien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ly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31036" y="1295400"/>
            <a:ext cx="2390775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81600" y="3052062"/>
            <a:ext cx="3352281" cy="23008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60220" y="304793"/>
            <a:ext cx="2285999" cy="17123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0740" y="5471250"/>
            <a:ext cx="6577965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45"/>
              </a:lnSpc>
            </a:pPr>
            <a:r>
              <a:rPr sz="4900" spc="-30" dirty="0">
                <a:solidFill>
                  <a:srgbClr val="252525"/>
                </a:solidFill>
                <a:latin typeface="Impact"/>
                <a:cs typeface="Impact"/>
              </a:rPr>
              <a:t>Blac</a:t>
            </a:r>
            <a:r>
              <a:rPr sz="4900" spc="-25" dirty="0">
                <a:solidFill>
                  <a:srgbClr val="252525"/>
                </a:solidFill>
                <a:latin typeface="Impact"/>
                <a:cs typeface="Impact"/>
              </a:rPr>
              <a:t>k</a:t>
            </a:r>
            <a:r>
              <a:rPr sz="4900" spc="-3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4900" spc="-30" dirty="0">
                <a:solidFill>
                  <a:srgbClr val="252525"/>
                </a:solidFill>
                <a:latin typeface="Impact"/>
                <a:cs typeface="Impact"/>
              </a:rPr>
              <a:t>and</a:t>
            </a:r>
            <a:r>
              <a:rPr sz="4900" spc="-3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4900" spc="-235" dirty="0">
                <a:solidFill>
                  <a:srgbClr val="252525"/>
                </a:solidFill>
                <a:latin typeface="Impact"/>
                <a:cs typeface="Impact"/>
              </a:rPr>
              <a:t>T</a:t>
            </a:r>
            <a:r>
              <a:rPr sz="4900" spc="-30" dirty="0">
                <a:solidFill>
                  <a:srgbClr val="252525"/>
                </a:solidFill>
                <a:latin typeface="Impact"/>
                <a:cs typeface="Impact"/>
              </a:rPr>
              <a:t>an</a:t>
            </a:r>
            <a:r>
              <a:rPr sz="4900" spc="-3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4900" spc="-30" dirty="0">
                <a:solidFill>
                  <a:srgbClr val="252525"/>
                </a:solidFill>
                <a:latin typeface="Impact"/>
                <a:cs typeface="Impact"/>
              </a:rPr>
              <a:t>Co</a:t>
            </a:r>
            <a:r>
              <a:rPr sz="4900" spc="-20" dirty="0">
                <a:solidFill>
                  <a:srgbClr val="252525"/>
                </a:solidFill>
                <a:latin typeface="Impact"/>
                <a:cs typeface="Impact"/>
              </a:rPr>
              <a:t>o</a:t>
            </a:r>
            <a:r>
              <a:rPr sz="4900" spc="-30" dirty="0">
                <a:solidFill>
                  <a:srgbClr val="252525"/>
                </a:solidFill>
                <a:latin typeface="Impact"/>
                <a:cs typeface="Impact"/>
              </a:rPr>
              <a:t>nhound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448095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A71C20"/>
                </a:solidFill>
                <a:latin typeface="Arvo Bold" charset="0"/>
              </a:rPr>
              <a:t>Height: </a:t>
            </a:r>
            <a:r>
              <a:rPr lang="en-US" dirty="0" smtClean="0">
                <a:solidFill>
                  <a:srgbClr val="000000"/>
                </a:solidFill>
                <a:latin typeface="Roboto Regular" charset="0"/>
              </a:rPr>
              <a:t>23 to 27 </a:t>
            </a:r>
            <a:r>
              <a:rPr lang="en-US" dirty="0">
                <a:solidFill>
                  <a:srgbClr val="000000"/>
                </a:solidFill>
                <a:latin typeface="Roboto Regular" charset="0"/>
              </a:rPr>
              <a:t>inches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A71C20"/>
                </a:solidFill>
                <a:latin typeface="Arvo Bold" charset="0"/>
              </a:rPr>
              <a:t>Weight</a:t>
            </a:r>
            <a:r>
              <a:rPr lang="en-US" dirty="0" smtClean="0">
                <a:solidFill>
                  <a:srgbClr val="A71C20"/>
                </a:solidFill>
                <a:latin typeface="Arvo Bold" charset="0"/>
              </a:rPr>
              <a:t>: </a:t>
            </a:r>
            <a:r>
              <a:rPr lang="en-US" dirty="0" smtClean="0">
                <a:solidFill>
                  <a:srgbClr val="000000"/>
                </a:solidFill>
                <a:latin typeface="Roboto Regular" charset="0"/>
              </a:rPr>
              <a:t>75 </a:t>
            </a:r>
            <a:r>
              <a:rPr lang="en-US" dirty="0">
                <a:solidFill>
                  <a:srgbClr val="000000"/>
                </a:solidFill>
                <a:latin typeface="Roboto Regular" charset="0"/>
              </a:rPr>
              <a:t>to 100 pounds</a:t>
            </a:r>
            <a:r>
              <a:rPr lang="en-US">
                <a:solidFill>
                  <a:srgbClr val="000000"/>
                </a:solidFill>
                <a:latin typeface="Roboto Regular" charset="0"/>
              </a:rPr>
              <a:t/>
            </a:r>
            <a:br>
              <a:rPr lang="en-US">
                <a:solidFill>
                  <a:srgbClr val="000000"/>
                </a:solidFill>
                <a:latin typeface="Roboto Regular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9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0999"/>
                </a:moveTo>
                <a:lnTo>
                  <a:pt x="7543799" y="380999"/>
                </a:lnTo>
                <a:lnTo>
                  <a:pt x="75437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39" y="6185915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799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0740" y="1255817"/>
            <a:ext cx="3477895" cy="2533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800" spc="-1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800" spc="-40" dirty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erican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 Foxhoun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28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2F2F2F"/>
                </a:solidFill>
                <a:latin typeface="Times New Roman"/>
                <a:cs typeface="Times New Roman"/>
              </a:rPr>
              <a:t>w</a:t>
            </a:r>
            <a:r>
              <a:rPr sz="2800" spc="-20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28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br</a:t>
            </a:r>
            <a:r>
              <a:rPr sz="2800" spc="-20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28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n,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so</a:t>
            </a:r>
            <a:r>
              <a:rPr sz="28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they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are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an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 id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eal</a:t>
            </a:r>
            <a:r>
              <a:rPr sz="28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et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for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h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se who</a:t>
            </a:r>
            <a:r>
              <a:rPr sz="28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live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in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rural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are</a:t>
            </a:r>
            <a:r>
              <a:rPr sz="2800" spc="-25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 or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8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la</a:t>
            </a:r>
            <a:r>
              <a:rPr sz="2800" spc="-60" dirty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far</a:t>
            </a:r>
            <a:r>
              <a:rPr sz="2800" spc="-40" dirty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11656" y="3739134"/>
            <a:ext cx="2355213" cy="16127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81600" y="318668"/>
            <a:ext cx="2847975" cy="32259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0740" y="5406120"/>
            <a:ext cx="555879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34"/>
              </a:lnSpc>
            </a:pPr>
            <a:r>
              <a:rPr sz="5400" dirty="0">
                <a:solidFill>
                  <a:srgbClr val="252525"/>
                </a:solidFill>
                <a:latin typeface="Impact"/>
                <a:cs typeface="Impact"/>
              </a:rPr>
              <a:t>American</a:t>
            </a:r>
            <a:r>
              <a:rPr sz="5400" spc="-40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5400" dirty="0">
                <a:solidFill>
                  <a:srgbClr val="252525"/>
                </a:solidFill>
                <a:latin typeface="Impact"/>
                <a:cs typeface="Impact"/>
              </a:rPr>
              <a:t>Foxho</a:t>
            </a:r>
            <a:r>
              <a:rPr sz="5400" spc="5" dirty="0">
                <a:solidFill>
                  <a:srgbClr val="252525"/>
                </a:solidFill>
                <a:latin typeface="Impact"/>
                <a:cs typeface="Impact"/>
              </a:rPr>
              <a:t>u</a:t>
            </a:r>
            <a:r>
              <a:rPr sz="5400" spc="-30" dirty="0">
                <a:solidFill>
                  <a:srgbClr val="252525"/>
                </a:solidFill>
                <a:latin typeface="Impact"/>
                <a:cs typeface="Impact"/>
              </a:rPr>
              <a:t>nd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4135" y="413581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1A0DAB"/>
                </a:solidFill>
                <a:latin typeface="Roboto" charset="0"/>
                <a:hlinkClick r:id="rId5"/>
              </a:rPr>
              <a:t>Height</a:t>
            </a:r>
            <a:r>
              <a:rPr lang="en-US" b="1" dirty="0">
                <a:solidFill>
                  <a:srgbClr val="222222"/>
                </a:solidFill>
                <a:latin typeface="Roboto" charset="0"/>
              </a:rPr>
              <a:t>: </a:t>
            </a:r>
            <a:r>
              <a:rPr lang="en-US" dirty="0" smtClean="0">
                <a:solidFill>
                  <a:srgbClr val="222222"/>
                </a:solidFill>
                <a:latin typeface="Roboto" charset="0"/>
              </a:rPr>
              <a:t>22–25 </a:t>
            </a:r>
            <a:r>
              <a:rPr lang="en-US" dirty="0">
                <a:solidFill>
                  <a:srgbClr val="222222"/>
                </a:solidFill>
                <a:latin typeface="Roboto" charset="0"/>
              </a:rPr>
              <a:t>inches </a:t>
            </a:r>
          </a:p>
          <a:p>
            <a:r>
              <a:rPr lang="en-US" b="1" dirty="0">
                <a:solidFill>
                  <a:srgbClr val="1A0DAB"/>
                </a:solidFill>
                <a:latin typeface="Roboto" charset="0"/>
                <a:hlinkClick r:id="rId6"/>
              </a:rPr>
              <a:t>Weight</a:t>
            </a:r>
            <a:r>
              <a:rPr lang="en-US" b="1" dirty="0">
                <a:solidFill>
                  <a:srgbClr val="222222"/>
                </a:solidFill>
                <a:latin typeface="Roboto" charset="0"/>
              </a:rPr>
              <a:t>: </a:t>
            </a:r>
            <a:r>
              <a:rPr lang="en-US" dirty="0">
                <a:solidFill>
                  <a:srgbClr val="222222"/>
                </a:solidFill>
                <a:latin typeface="Roboto" charset="0"/>
              </a:rPr>
              <a:t>Female: 44–64 </a:t>
            </a:r>
            <a:r>
              <a:rPr lang="en-US" dirty="0" err="1">
                <a:solidFill>
                  <a:srgbClr val="222222"/>
                </a:solidFill>
                <a:latin typeface="Roboto" charset="0"/>
              </a:rPr>
              <a:t>lbs</a:t>
            </a:r>
            <a:r>
              <a:rPr lang="en-US" dirty="0">
                <a:solidFill>
                  <a:srgbClr val="222222"/>
                </a:solidFill>
                <a:latin typeface="Roboto" charset="0"/>
              </a:rPr>
              <a:t> </a:t>
            </a:r>
            <a:endParaRPr lang="en-US" b="0" i="0" dirty="0">
              <a:solidFill>
                <a:srgbClr val="222222"/>
              </a:solidFill>
              <a:effectLst/>
              <a:latin typeface="Roboto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9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0999"/>
                </a:moveTo>
                <a:lnTo>
                  <a:pt x="7543799" y="380999"/>
                </a:lnTo>
                <a:lnTo>
                  <a:pt x="75437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39" y="6185915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799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8340" y="717791"/>
            <a:ext cx="3945890" cy="417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248285" indent="-274320">
              <a:lnSpc>
                <a:spcPts val="2500"/>
              </a:lnSpc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Elegant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h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nting</a:t>
            </a:r>
            <a:r>
              <a:rPr sz="26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r>
              <a:rPr sz="26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from Afri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c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a.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ts val="2810"/>
              </a:lnSpc>
              <a:spcBef>
                <a:spcPts val="20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Smo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thly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mus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c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ular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endParaRPr sz="2600">
              <a:latin typeface="Times New Roman"/>
              <a:cs typeface="Times New Roman"/>
            </a:endParaRPr>
          </a:p>
          <a:p>
            <a:pPr marL="287020">
              <a:lnSpc>
                <a:spcPts val="2810"/>
              </a:lnSpc>
            </a:pP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agi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e.</a:t>
            </a:r>
            <a:endParaRPr sz="2600">
              <a:latin typeface="Times New Roman"/>
              <a:cs typeface="Times New Roman"/>
            </a:endParaRPr>
          </a:p>
          <a:p>
            <a:pPr marL="287020" marR="40005" indent="-274320">
              <a:lnSpc>
                <a:spcPts val="2500"/>
              </a:lnSpc>
              <a:spcBef>
                <a:spcPts val="600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600" spc="-105" dirty="0">
                <a:solidFill>
                  <a:srgbClr val="2F2F2F"/>
                </a:solidFill>
                <a:latin typeface="Times New Roman"/>
                <a:cs typeface="Times New Roman"/>
              </a:rPr>
              <a:t>W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rinkled</a:t>
            </a:r>
            <a:r>
              <a:rPr sz="26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fa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c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e,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right e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, 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nd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h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y curled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ts val="2810"/>
              </a:lnSpc>
              <a:spcBef>
                <a:spcPts val="20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When</a:t>
            </a:r>
            <a:r>
              <a:rPr sz="26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it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es</a:t>
            </a:r>
            <a:r>
              <a:rPr sz="26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bark</a:t>
            </a:r>
            <a:r>
              <a:rPr sz="26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it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is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id</a:t>
            </a:r>
            <a:endParaRPr sz="2600">
              <a:latin typeface="Times New Roman"/>
              <a:cs typeface="Times New Roman"/>
            </a:endParaRPr>
          </a:p>
          <a:p>
            <a:pPr marL="287020">
              <a:lnSpc>
                <a:spcPts val="2810"/>
              </a:lnSpc>
            </a:pP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to sou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26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ke a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y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del.</a:t>
            </a:r>
            <a:endParaRPr sz="26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80000"/>
              </a:lnSpc>
              <a:spcBef>
                <a:spcPts val="625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C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lors</a:t>
            </a:r>
            <a:r>
              <a:rPr sz="26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include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ches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 red,</a:t>
            </a:r>
            <a:r>
              <a:rPr sz="26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re</a:t>
            </a:r>
            <a:r>
              <a:rPr sz="26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black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or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brin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le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--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l with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white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f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, 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c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hest and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il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p.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76800" y="228600"/>
            <a:ext cx="3429000" cy="3291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4000" y="3793108"/>
            <a:ext cx="2895600" cy="28587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0740" y="5406120"/>
            <a:ext cx="216154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34"/>
              </a:lnSpc>
            </a:pPr>
            <a:r>
              <a:rPr sz="5400" spc="-5" dirty="0">
                <a:solidFill>
                  <a:srgbClr val="252525"/>
                </a:solidFill>
                <a:latin typeface="Impact"/>
                <a:cs typeface="Impact"/>
              </a:rPr>
              <a:t>Basenji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321" y="489609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1A0DAB"/>
                </a:solidFill>
                <a:latin typeface="Roboto" charset="0"/>
                <a:hlinkClick r:id="rId5"/>
              </a:rPr>
              <a:t>Height</a:t>
            </a:r>
            <a:r>
              <a:rPr lang="en-US" b="1" dirty="0">
                <a:solidFill>
                  <a:srgbClr val="222222"/>
                </a:solidFill>
                <a:latin typeface="Roboto" charset="0"/>
              </a:rPr>
              <a:t>: </a:t>
            </a:r>
            <a:r>
              <a:rPr lang="en-US" smtClean="0">
                <a:solidFill>
                  <a:srgbClr val="222222"/>
                </a:solidFill>
                <a:latin typeface="Roboto" charset="0"/>
              </a:rPr>
              <a:t>16–17 inches  </a:t>
            </a:r>
            <a:r>
              <a:rPr lang="en-US" b="1" smtClean="0">
                <a:solidFill>
                  <a:srgbClr val="1A0DAB"/>
                </a:solidFill>
                <a:latin typeface="Roboto" charset="0"/>
                <a:hlinkClick r:id="rId6"/>
              </a:rPr>
              <a:t>Weight</a:t>
            </a:r>
            <a:r>
              <a:rPr lang="en-US" b="1" dirty="0">
                <a:solidFill>
                  <a:srgbClr val="222222"/>
                </a:solidFill>
                <a:latin typeface="Roboto" charset="0"/>
              </a:rPr>
              <a:t>: </a:t>
            </a:r>
            <a:r>
              <a:rPr lang="en-US" dirty="0" smtClean="0">
                <a:solidFill>
                  <a:srgbClr val="222222"/>
                </a:solidFill>
                <a:latin typeface="Roboto" charset="0"/>
              </a:rPr>
              <a:t>22–26</a:t>
            </a:r>
            <a:r>
              <a:rPr lang="en-US" dirty="0">
                <a:solidFill>
                  <a:srgbClr val="222222"/>
                </a:solidFill>
                <a:latin typeface="Roboto" charset="0"/>
              </a:rPr>
              <a:t> </a:t>
            </a:r>
            <a:r>
              <a:rPr lang="en-US" dirty="0" err="1">
                <a:solidFill>
                  <a:srgbClr val="222222"/>
                </a:solidFill>
                <a:latin typeface="Roboto" charset="0"/>
              </a:rPr>
              <a:t>lbs</a:t>
            </a:r>
            <a:endParaRPr lang="en-US" b="0" i="0" dirty="0">
              <a:solidFill>
                <a:srgbClr val="222222"/>
              </a:solidFill>
              <a:effectLst/>
              <a:latin typeface="Roboto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9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0999"/>
                </a:moveTo>
                <a:lnTo>
                  <a:pt x="7543799" y="380999"/>
                </a:lnTo>
                <a:lnTo>
                  <a:pt x="75437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39" y="6185915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799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0740" y="1764967"/>
            <a:ext cx="3073400" cy="2277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Referred</a:t>
            </a:r>
            <a:r>
              <a:rPr sz="28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r>
              <a:rPr sz="28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as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endParaRPr sz="28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</a:pP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aristocrat.</a:t>
            </a:r>
            <a:endParaRPr sz="28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70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Has</a:t>
            </a:r>
            <a:r>
              <a:rPr sz="28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th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ick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sil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k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y</a:t>
            </a:r>
            <a:r>
              <a:rPr sz="28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hair</a:t>
            </a:r>
            <a:endParaRPr sz="2800">
              <a:latin typeface="Times New Roman"/>
              <a:cs typeface="Times New Roman"/>
            </a:endParaRPr>
          </a:p>
          <a:p>
            <a:pPr marL="287020" marR="299720" indent="-274320">
              <a:lnSpc>
                <a:spcPct val="100000"/>
              </a:lnSpc>
              <a:spcBef>
                <a:spcPts val="675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800" spc="-340" dirty="0">
                <a:solidFill>
                  <a:srgbClr val="2F2F2F"/>
                </a:solidFill>
                <a:latin typeface="Times New Roman"/>
                <a:cs typeface="Times New Roman"/>
              </a:rPr>
              <a:t>V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ery</a:t>
            </a:r>
            <a:r>
              <a:rPr sz="28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popular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 as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 s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h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800" spc="-25" dirty="0">
                <a:solidFill>
                  <a:srgbClr val="2F2F2F"/>
                </a:solidFill>
                <a:latin typeface="Times New Roman"/>
                <a:cs typeface="Times New Roman"/>
              </a:rPr>
              <a:t>w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g.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91200" y="533400"/>
            <a:ext cx="2857119" cy="289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0000" y="609600"/>
            <a:ext cx="1714500" cy="171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24500" y="3618305"/>
            <a:ext cx="2743200" cy="27801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0740" y="5406120"/>
            <a:ext cx="391858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34"/>
              </a:lnSpc>
            </a:pPr>
            <a:r>
              <a:rPr sz="5400" dirty="0">
                <a:solidFill>
                  <a:srgbClr val="252525"/>
                </a:solidFill>
                <a:latin typeface="Impact"/>
                <a:cs typeface="Impact"/>
              </a:rPr>
              <a:t>Afghan</a:t>
            </a:r>
            <a:r>
              <a:rPr sz="5400" spc="-4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5400" spc="-5" dirty="0">
                <a:solidFill>
                  <a:srgbClr val="252525"/>
                </a:solidFill>
                <a:latin typeface="Impact"/>
                <a:cs typeface="Impact"/>
              </a:rPr>
              <a:t>Hound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2325" y="434579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A71C20"/>
                </a:solidFill>
                <a:latin typeface="Arvo Bold" charset="0"/>
              </a:rPr>
              <a:t>Height:</a:t>
            </a:r>
            <a:r>
              <a:rPr lang="en-US" dirty="0" smtClean="0">
                <a:solidFill>
                  <a:srgbClr val="000000"/>
                </a:solidFill>
                <a:latin typeface="Roboto Regular" charset="0"/>
              </a:rPr>
              <a:t>22 - 26 </a:t>
            </a:r>
            <a:r>
              <a:rPr lang="en-US" dirty="0">
                <a:solidFill>
                  <a:srgbClr val="000000"/>
                </a:solidFill>
                <a:latin typeface="Roboto Regular" charset="0"/>
              </a:rPr>
              <a:t>inches </a:t>
            </a:r>
            <a:r>
              <a:rPr lang="en-US">
                <a:solidFill>
                  <a:srgbClr val="000000"/>
                </a:solidFill>
                <a:latin typeface="Roboto Regular" charset="0"/>
              </a:rPr>
              <a:t>tall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A71C20"/>
                </a:solidFill>
                <a:latin typeface="Arvo Bold" charset="0"/>
              </a:rPr>
              <a:t>Weight:</a:t>
            </a:r>
            <a:r>
              <a:rPr lang="en-US" dirty="0">
                <a:solidFill>
                  <a:srgbClr val="000000"/>
                </a:solidFill>
                <a:latin typeface="Roboto Regular" charset="0"/>
              </a:rPr>
              <a:t>50 to 60 pounds</a:t>
            </a:r>
            <a:br>
              <a:rPr lang="en-US" dirty="0">
                <a:solidFill>
                  <a:srgbClr val="000000"/>
                </a:solidFill>
                <a:latin typeface="Roboto Regular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9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0999"/>
                </a:moveTo>
                <a:lnTo>
                  <a:pt x="7543799" y="380999"/>
                </a:lnTo>
                <a:lnTo>
                  <a:pt x="75437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39" y="6185915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799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0740" y="867143"/>
            <a:ext cx="3473450" cy="3305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435609" indent="-274320">
              <a:lnSpc>
                <a:spcPct val="100000"/>
              </a:lnSpc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De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tes</a:t>
            </a:r>
            <a:r>
              <a:rPr sz="26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reat</a:t>
            </a:r>
            <a:r>
              <a:rPr sz="26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spee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, 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po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wer</a:t>
            </a:r>
            <a:r>
              <a:rPr sz="26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b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alance.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an E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glish</a:t>
            </a:r>
            <a:endParaRPr sz="26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</a:pP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Gre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yho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und</a:t>
            </a:r>
            <a:r>
              <a:rPr sz="26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in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ia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re</a:t>
            </a:r>
            <a:endParaRPr sz="2600">
              <a:latin typeface="Times New Roman"/>
              <a:cs typeface="Times New Roman"/>
            </a:endParaRPr>
          </a:p>
          <a:p>
            <a:pPr marL="287020" marR="92075" indent="-274320">
              <a:lnSpc>
                <a:spcPct val="100000"/>
              </a:lnSpc>
              <a:spcBef>
                <a:spcPts val="625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h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6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fas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est d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es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ic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ted ani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al 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f 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h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is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wei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gh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t,</a:t>
            </a:r>
            <a:r>
              <a:rPr sz="26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capa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b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le</a:t>
            </a:r>
            <a:r>
              <a:rPr sz="26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f spee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26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to 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3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5</a:t>
            </a:r>
            <a:r>
              <a:rPr sz="26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.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.h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6400" y="457206"/>
            <a:ext cx="3130539" cy="27392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34022" y="3505200"/>
            <a:ext cx="4218828" cy="2895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0740" y="5406120"/>
            <a:ext cx="240474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34"/>
              </a:lnSpc>
            </a:pPr>
            <a:r>
              <a:rPr sz="5400" spc="-5" dirty="0">
                <a:solidFill>
                  <a:srgbClr val="252525"/>
                </a:solidFill>
                <a:latin typeface="Impact"/>
                <a:cs typeface="Impact"/>
              </a:rPr>
              <a:t>Whi</a:t>
            </a:r>
            <a:r>
              <a:rPr sz="5400" spc="15" dirty="0">
                <a:solidFill>
                  <a:srgbClr val="252525"/>
                </a:solidFill>
                <a:latin typeface="Impact"/>
                <a:cs typeface="Impact"/>
              </a:rPr>
              <a:t>p</a:t>
            </a:r>
            <a:r>
              <a:rPr sz="5400" spc="-5" dirty="0">
                <a:solidFill>
                  <a:srgbClr val="252525"/>
                </a:solidFill>
                <a:latin typeface="Impact"/>
                <a:cs typeface="Impact"/>
              </a:rPr>
              <a:t>pet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39" y="44026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1A0DAB"/>
                </a:solidFill>
                <a:latin typeface="Roboto" charset="0"/>
              </a:rPr>
              <a:t>Weight</a:t>
            </a:r>
            <a:r>
              <a:rPr lang="en-US" b="1" dirty="0" smtClean="0">
                <a:solidFill>
                  <a:srgbClr val="222222"/>
                </a:solidFill>
                <a:latin typeface="Roboto" charset="0"/>
              </a:rPr>
              <a:t>:</a:t>
            </a:r>
            <a:r>
              <a:rPr lang="en-US" b="1" dirty="0">
                <a:solidFill>
                  <a:srgbClr val="222222"/>
                </a:solidFill>
                <a:latin typeface="Roboto" charset="0"/>
              </a:rPr>
              <a:t> </a:t>
            </a:r>
            <a:r>
              <a:rPr lang="en-US" dirty="0">
                <a:solidFill>
                  <a:srgbClr val="222222"/>
                </a:solidFill>
                <a:latin typeface="Roboto" charset="0"/>
              </a:rPr>
              <a:t>15 – 31 </a:t>
            </a:r>
            <a:r>
              <a:rPr lang="en-US" dirty="0" err="1">
                <a:solidFill>
                  <a:srgbClr val="222222"/>
                </a:solidFill>
                <a:latin typeface="Roboto" charset="0"/>
              </a:rPr>
              <a:t>lbs</a:t>
            </a:r>
            <a:r>
              <a:rPr lang="en-US" dirty="0">
                <a:solidFill>
                  <a:srgbClr val="222222"/>
                </a:solidFill>
                <a:latin typeface="Roboto" charset="0"/>
              </a:rPr>
              <a:t> </a:t>
            </a:r>
          </a:p>
          <a:p>
            <a:r>
              <a:rPr lang="en-US" b="1" dirty="0" smtClean="0">
                <a:solidFill>
                  <a:srgbClr val="1A0DAB"/>
                </a:solidFill>
                <a:latin typeface="Roboto" charset="0"/>
                <a:hlinkClick r:id="rId5"/>
              </a:rPr>
              <a:t>Height</a:t>
            </a:r>
            <a:r>
              <a:rPr lang="en-US" b="1" dirty="0" smtClean="0">
                <a:solidFill>
                  <a:srgbClr val="222222"/>
                </a:solidFill>
                <a:latin typeface="Roboto" charset="0"/>
              </a:rPr>
              <a:t>:</a:t>
            </a:r>
            <a:r>
              <a:rPr lang="en-US" dirty="0" smtClean="0">
                <a:solidFill>
                  <a:srgbClr val="222222"/>
                </a:solidFill>
                <a:latin typeface="Roboto" charset="0"/>
              </a:rPr>
              <a:t>19–22 inches</a:t>
            </a:r>
            <a:endParaRPr lang="en-US" b="0" i="0" dirty="0">
              <a:solidFill>
                <a:srgbClr val="222222"/>
              </a:solidFill>
              <a:effectLst/>
              <a:latin typeface="Roboto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9" y="0"/>
            <a:ext cx="7543800" cy="3048000"/>
          </a:xfrm>
          <a:custGeom>
            <a:avLst/>
            <a:gdLst/>
            <a:ahLst/>
            <a:cxnLst/>
            <a:rect l="l" t="t" r="r" b="b"/>
            <a:pathLst>
              <a:path w="7543800" h="3048000">
                <a:moveTo>
                  <a:pt x="0" y="3047999"/>
                </a:moveTo>
                <a:lnTo>
                  <a:pt x="7543799" y="3047999"/>
                </a:lnTo>
                <a:lnTo>
                  <a:pt x="7543799" y="0"/>
                </a:lnTo>
                <a:lnTo>
                  <a:pt x="0" y="0"/>
                </a:lnTo>
                <a:lnTo>
                  <a:pt x="0" y="3047999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39" y="6185915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799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0740" y="4186664"/>
            <a:ext cx="264731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34"/>
              </a:lnSpc>
            </a:pPr>
            <a:r>
              <a:rPr sz="5400" dirty="0">
                <a:solidFill>
                  <a:srgbClr val="252525"/>
                </a:solidFill>
                <a:latin typeface="Impact"/>
                <a:cs typeface="Impact"/>
              </a:rPr>
              <a:t>PRACTICE</a:t>
            </a:r>
            <a:endParaRPr sz="5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9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0999"/>
                </a:moveTo>
                <a:lnTo>
                  <a:pt x="7543799" y="380999"/>
                </a:lnTo>
                <a:lnTo>
                  <a:pt x="75437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39" y="6185915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799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09800" y="914400"/>
            <a:ext cx="4896215" cy="419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0740" y="5406120"/>
            <a:ext cx="238823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34"/>
              </a:lnSpc>
            </a:pPr>
            <a:r>
              <a:rPr sz="5400" dirty="0">
                <a:solidFill>
                  <a:srgbClr val="252525"/>
                </a:solidFill>
                <a:latin typeface="Impact"/>
                <a:cs typeface="Impact"/>
              </a:rPr>
              <a:t>Practice</a:t>
            </a:r>
            <a:endParaRPr sz="5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9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0999"/>
                </a:moveTo>
                <a:lnTo>
                  <a:pt x="7543799" y="380999"/>
                </a:lnTo>
                <a:lnTo>
                  <a:pt x="75437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39" y="6185915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799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600" y="1143015"/>
            <a:ext cx="5105400" cy="38240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0740" y="5406120"/>
            <a:ext cx="238823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34"/>
              </a:lnSpc>
            </a:pPr>
            <a:r>
              <a:rPr sz="5400" dirty="0">
                <a:solidFill>
                  <a:srgbClr val="252525"/>
                </a:solidFill>
                <a:latin typeface="Impact"/>
                <a:cs typeface="Impact"/>
              </a:rPr>
              <a:t>Practice</a:t>
            </a:r>
            <a:endParaRPr sz="5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9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0999"/>
                </a:moveTo>
                <a:lnTo>
                  <a:pt x="7543799" y="380999"/>
                </a:lnTo>
                <a:lnTo>
                  <a:pt x="75437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39" y="6185915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799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9200" y="838190"/>
            <a:ext cx="6550395" cy="40939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0740" y="5406120"/>
            <a:ext cx="264731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34"/>
              </a:lnSpc>
            </a:pPr>
            <a:r>
              <a:rPr sz="5400" dirty="0">
                <a:solidFill>
                  <a:srgbClr val="252525"/>
                </a:solidFill>
                <a:latin typeface="Impact"/>
                <a:cs typeface="Impact"/>
              </a:rPr>
              <a:t>PRACTICE</a:t>
            </a:r>
            <a:endParaRPr sz="5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Breeds</a:t>
            </a:r>
            <a:r>
              <a:rPr lang="en-US" smtClean="0"/>
              <a:t>: 30</a:t>
            </a:r>
            <a:r>
              <a:rPr lang="en-US" dirty="0" smtClean="0"/>
              <a:t>	</a:t>
            </a:r>
          </a:p>
          <a:p>
            <a:r>
              <a:rPr lang="en-US" dirty="0" smtClean="0"/>
              <a:t>Examples of Breeds:   Pointers, retrievers, setters, spaniels </a:t>
            </a:r>
          </a:p>
          <a:p>
            <a:r>
              <a:rPr lang="en-US" dirty="0" smtClean="0"/>
              <a:t>Characteristics:  bred for hunting</a:t>
            </a:r>
          </a:p>
          <a:p>
            <a:r>
              <a:rPr lang="en-US" dirty="0" smtClean="0"/>
              <a:t>Handling notes:  cooperative, trainable, human focused, rambunctious</a:t>
            </a:r>
          </a:p>
          <a:p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098" name="Picture 2" descr="http://www.allcreaturesvet.net/SPORTINGGRO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91" y="3352800"/>
            <a:ext cx="8763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28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9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0999"/>
                </a:moveTo>
                <a:lnTo>
                  <a:pt x="7543799" y="380999"/>
                </a:lnTo>
                <a:lnTo>
                  <a:pt x="75437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39" y="6185915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799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38600" y="2438384"/>
            <a:ext cx="4734549" cy="3552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6631" y="831213"/>
            <a:ext cx="2695827" cy="403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0740" y="5406120"/>
            <a:ext cx="264731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34"/>
              </a:lnSpc>
            </a:pPr>
            <a:r>
              <a:rPr sz="5400" dirty="0">
                <a:solidFill>
                  <a:srgbClr val="252525"/>
                </a:solidFill>
                <a:latin typeface="Impact"/>
                <a:cs typeface="Impact"/>
              </a:rPr>
              <a:t>PRACTICE</a:t>
            </a:r>
            <a:endParaRPr sz="5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9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0999"/>
                </a:moveTo>
                <a:lnTo>
                  <a:pt x="7543799" y="380999"/>
                </a:lnTo>
                <a:lnTo>
                  <a:pt x="75437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39" y="6185915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799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0200" y="914400"/>
            <a:ext cx="6124437" cy="403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0740" y="5406120"/>
            <a:ext cx="238823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34"/>
              </a:lnSpc>
            </a:pPr>
            <a:r>
              <a:rPr sz="5400" dirty="0">
                <a:solidFill>
                  <a:srgbClr val="252525"/>
                </a:solidFill>
                <a:latin typeface="Impact"/>
                <a:cs typeface="Impact"/>
              </a:rPr>
              <a:t>Practice</a:t>
            </a:r>
            <a:endParaRPr sz="5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9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0999"/>
                </a:moveTo>
                <a:lnTo>
                  <a:pt x="7543799" y="380999"/>
                </a:lnTo>
                <a:lnTo>
                  <a:pt x="75437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39" y="6185915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799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09800" y="685800"/>
            <a:ext cx="4873995" cy="441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0740" y="5406120"/>
            <a:ext cx="238823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34"/>
              </a:lnSpc>
            </a:pPr>
            <a:r>
              <a:rPr sz="5400" dirty="0">
                <a:solidFill>
                  <a:srgbClr val="252525"/>
                </a:solidFill>
                <a:latin typeface="Impact"/>
                <a:cs typeface="Impact"/>
              </a:rPr>
              <a:t>Practice</a:t>
            </a:r>
            <a:endParaRPr sz="5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9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0999"/>
                </a:moveTo>
                <a:lnTo>
                  <a:pt x="7543799" y="380999"/>
                </a:lnTo>
                <a:lnTo>
                  <a:pt x="75437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39" y="6185915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799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400" y="1066800"/>
            <a:ext cx="4292589" cy="3219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53000" y="2362200"/>
            <a:ext cx="3152790" cy="3429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0740" y="5406120"/>
            <a:ext cx="264731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34"/>
              </a:lnSpc>
            </a:pPr>
            <a:r>
              <a:rPr sz="5400" dirty="0">
                <a:solidFill>
                  <a:srgbClr val="252525"/>
                </a:solidFill>
                <a:latin typeface="Impact"/>
                <a:cs typeface="Impact"/>
              </a:rPr>
              <a:t>PRACTICE</a:t>
            </a:r>
            <a:endParaRPr sz="5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9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0999"/>
                </a:moveTo>
                <a:lnTo>
                  <a:pt x="7543799" y="380999"/>
                </a:lnTo>
                <a:lnTo>
                  <a:pt x="75437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39" y="6185915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799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0" y="914400"/>
            <a:ext cx="30480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2969489"/>
            <a:ext cx="4082155" cy="29668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0740" y="5406120"/>
            <a:ext cx="264731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34"/>
              </a:lnSpc>
            </a:pPr>
            <a:r>
              <a:rPr sz="5400" dirty="0">
                <a:solidFill>
                  <a:srgbClr val="252525"/>
                </a:solidFill>
                <a:latin typeface="Impact"/>
                <a:cs typeface="Impact"/>
              </a:rPr>
              <a:t>PRACTICE</a:t>
            </a:r>
            <a:endParaRPr sz="5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9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0999"/>
                </a:moveTo>
                <a:lnTo>
                  <a:pt x="7543799" y="380999"/>
                </a:lnTo>
                <a:lnTo>
                  <a:pt x="75437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39" y="6185915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799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2200" y="1142872"/>
            <a:ext cx="4410059" cy="36751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0740" y="5406120"/>
            <a:ext cx="238823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34"/>
              </a:lnSpc>
            </a:pPr>
            <a:r>
              <a:rPr sz="5400" dirty="0">
                <a:solidFill>
                  <a:srgbClr val="252525"/>
                </a:solidFill>
                <a:latin typeface="Impact"/>
                <a:cs typeface="Impact"/>
              </a:rPr>
              <a:t>Practice</a:t>
            </a:r>
            <a:endParaRPr sz="5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9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0999"/>
                </a:moveTo>
                <a:lnTo>
                  <a:pt x="7543799" y="380999"/>
                </a:lnTo>
                <a:lnTo>
                  <a:pt x="75437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39" y="6185915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799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7400" y="990600"/>
            <a:ext cx="5195559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0740" y="5406120"/>
            <a:ext cx="238823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34"/>
              </a:lnSpc>
            </a:pPr>
            <a:r>
              <a:rPr sz="5400" dirty="0">
                <a:solidFill>
                  <a:srgbClr val="252525"/>
                </a:solidFill>
                <a:latin typeface="Impact"/>
                <a:cs typeface="Impact"/>
              </a:rPr>
              <a:t>Practice</a:t>
            </a:r>
            <a:endParaRPr sz="5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9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0999"/>
                </a:moveTo>
                <a:lnTo>
                  <a:pt x="7543799" y="380999"/>
                </a:lnTo>
                <a:lnTo>
                  <a:pt x="75437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39" y="6185915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799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43400" y="3581400"/>
            <a:ext cx="4384913" cy="2924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0" y="838190"/>
            <a:ext cx="4494154" cy="3477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0740" y="5406120"/>
            <a:ext cx="264731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34"/>
              </a:lnSpc>
            </a:pPr>
            <a:r>
              <a:rPr sz="5400" dirty="0">
                <a:solidFill>
                  <a:srgbClr val="252525"/>
                </a:solidFill>
                <a:latin typeface="Impact"/>
                <a:cs typeface="Impact"/>
              </a:rPr>
              <a:t>PRACTICE</a:t>
            </a:r>
            <a:endParaRPr sz="5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9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0999"/>
                </a:moveTo>
                <a:lnTo>
                  <a:pt x="7543799" y="380999"/>
                </a:lnTo>
                <a:lnTo>
                  <a:pt x="75437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39" y="6185915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799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7800" y="609600"/>
            <a:ext cx="6413510" cy="457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0740" y="5406120"/>
            <a:ext cx="238823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34"/>
              </a:lnSpc>
            </a:pPr>
            <a:r>
              <a:rPr sz="5400" dirty="0">
                <a:solidFill>
                  <a:srgbClr val="252525"/>
                </a:solidFill>
                <a:latin typeface="Impact"/>
                <a:cs typeface="Impact"/>
              </a:rPr>
              <a:t>Practice</a:t>
            </a:r>
            <a:endParaRPr sz="5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9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0999"/>
                </a:moveTo>
                <a:lnTo>
                  <a:pt x="7543799" y="380999"/>
                </a:lnTo>
                <a:lnTo>
                  <a:pt x="75437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39" y="6185915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799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0" y="1066800"/>
            <a:ext cx="6090269" cy="3830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0740" y="5406120"/>
            <a:ext cx="238823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34"/>
              </a:lnSpc>
            </a:pPr>
            <a:r>
              <a:rPr sz="5400" dirty="0">
                <a:solidFill>
                  <a:srgbClr val="252525"/>
                </a:solidFill>
                <a:latin typeface="Impact"/>
                <a:cs typeface="Impact"/>
              </a:rPr>
              <a:t>Practice</a:t>
            </a:r>
            <a:endParaRPr sz="5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40" y="1274559"/>
            <a:ext cx="6240780" cy="4844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2777490" indent="-274320">
              <a:lnSpc>
                <a:spcPct val="90000"/>
              </a:lnSpc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600" spc="-285" dirty="0">
                <a:solidFill>
                  <a:srgbClr val="2F2F2F"/>
                </a:solidFill>
                <a:latin typeface="Times New Roman"/>
                <a:cs typeface="Times New Roman"/>
              </a:rPr>
              <a:t>V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ers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le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can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b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e used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to h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nt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all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y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es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of 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e.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st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c L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ook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ing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ts val="2965"/>
              </a:lnSpc>
              <a:spcBef>
                <a:spcPts val="315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tandi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endParaRPr sz="2600">
              <a:latin typeface="Times New Roman"/>
              <a:cs typeface="Times New Roman"/>
            </a:endParaRPr>
          </a:p>
          <a:p>
            <a:pPr marL="287020">
              <a:lnSpc>
                <a:spcPts val="2965"/>
              </a:lnSpc>
            </a:pP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te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era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ent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ts val="2965"/>
              </a:lnSpc>
              <a:spcBef>
                <a:spcPts val="310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600" spc="-175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ai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s us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al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y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cked</a:t>
            </a:r>
            <a:r>
              <a:rPr sz="26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endParaRPr sz="2600">
              <a:latin typeface="Times New Roman"/>
              <a:cs typeface="Times New Roman"/>
            </a:endParaRPr>
          </a:p>
          <a:p>
            <a:pPr marL="287020">
              <a:lnSpc>
                <a:spcPts val="2965"/>
              </a:lnSpc>
            </a:pP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40%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50"/>
              </a:spcBef>
            </a:pPr>
            <a:r>
              <a:rPr sz="4900" spc="-25" dirty="0">
                <a:solidFill>
                  <a:srgbClr val="252525"/>
                </a:solidFill>
                <a:latin typeface="Impact"/>
                <a:cs typeface="Impact"/>
              </a:rPr>
              <a:t>The</a:t>
            </a:r>
            <a:r>
              <a:rPr sz="4900" spc="-3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4900" spc="-35" dirty="0">
                <a:solidFill>
                  <a:srgbClr val="252525"/>
                </a:solidFill>
                <a:latin typeface="Impact"/>
                <a:cs typeface="Impact"/>
              </a:rPr>
              <a:t>Germ</a:t>
            </a:r>
            <a:r>
              <a:rPr sz="4900" spc="-10" dirty="0">
                <a:solidFill>
                  <a:srgbClr val="252525"/>
                </a:solidFill>
                <a:latin typeface="Impact"/>
                <a:cs typeface="Impact"/>
              </a:rPr>
              <a:t>a</a:t>
            </a:r>
            <a:r>
              <a:rPr sz="4900" spc="-30" dirty="0">
                <a:solidFill>
                  <a:srgbClr val="252525"/>
                </a:solidFill>
                <a:latin typeface="Impact"/>
                <a:cs typeface="Impact"/>
              </a:rPr>
              <a:t>n</a:t>
            </a:r>
            <a:r>
              <a:rPr sz="4900" spc="-3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4900" spc="-35" dirty="0">
                <a:solidFill>
                  <a:srgbClr val="252525"/>
                </a:solidFill>
                <a:latin typeface="Impact"/>
                <a:cs typeface="Impact"/>
              </a:rPr>
              <a:t>Sh</a:t>
            </a:r>
            <a:r>
              <a:rPr sz="4900" spc="-20" dirty="0">
                <a:solidFill>
                  <a:srgbClr val="252525"/>
                </a:solidFill>
                <a:latin typeface="Impact"/>
                <a:cs typeface="Impact"/>
              </a:rPr>
              <a:t>o</a:t>
            </a:r>
            <a:r>
              <a:rPr sz="4900" spc="55" dirty="0">
                <a:solidFill>
                  <a:srgbClr val="252525"/>
                </a:solidFill>
                <a:latin typeface="Impact"/>
                <a:cs typeface="Impact"/>
              </a:rPr>
              <a:t>r</a:t>
            </a:r>
            <a:r>
              <a:rPr sz="4900" spc="-20" dirty="0">
                <a:solidFill>
                  <a:srgbClr val="252525"/>
                </a:solidFill>
                <a:latin typeface="Impact"/>
                <a:cs typeface="Impact"/>
              </a:rPr>
              <a:t>thai</a:t>
            </a:r>
            <a:r>
              <a:rPr sz="4900" spc="-15" dirty="0">
                <a:solidFill>
                  <a:srgbClr val="252525"/>
                </a:solidFill>
                <a:latin typeface="Impact"/>
                <a:cs typeface="Impact"/>
              </a:rPr>
              <a:t>r</a:t>
            </a:r>
            <a:r>
              <a:rPr sz="4900" spc="-35" dirty="0">
                <a:solidFill>
                  <a:srgbClr val="252525"/>
                </a:solidFill>
                <a:latin typeface="Impact"/>
                <a:cs typeface="Impact"/>
              </a:rPr>
              <a:t>ed</a:t>
            </a:r>
            <a:endParaRPr sz="4900">
              <a:latin typeface="Impact"/>
              <a:cs typeface="Impact"/>
            </a:endParaRPr>
          </a:p>
          <a:p>
            <a:pPr marL="12700">
              <a:lnSpc>
                <a:spcPts val="5845"/>
              </a:lnSpc>
            </a:pPr>
            <a:r>
              <a:rPr sz="4900" spc="-25" dirty="0">
                <a:solidFill>
                  <a:srgbClr val="252525"/>
                </a:solidFill>
                <a:latin typeface="Impact"/>
                <a:cs typeface="Impact"/>
              </a:rPr>
              <a:t>Po</a:t>
            </a:r>
            <a:r>
              <a:rPr sz="4900" spc="-10" dirty="0">
                <a:solidFill>
                  <a:srgbClr val="252525"/>
                </a:solidFill>
                <a:latin typeface="Impact"/>
                <a:cs typeface="Impact"/>
              </a:rPr>
              <a:t>i</a:t>
            </a:r>
            <a:r>
              <a:rPr sz="4900" spc="-25" dirty="0">
                <a:solidFill>
                  <a:srgbClr val="252525"/>
                </a:solidFill>
                <a:latin typeface="Impact"/>
                <a:cs typeface="Impact"/>
              </a:rPr>
              <a:t>nter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40" y="838695"/>
            <a:ext cx="2329815" cy="347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Fr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Germ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y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0" y="2209800"/>
            <a:ext cx="2174876" cy="2409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00" y="533400"/>
            <a:ext cx="3060191" cy="2032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3192589" y="548365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1A0DAB"/>
                </a:solidFill>
                <a:latin typeface="Roboto" charset="0"/>
                <a:hlinkClick r:id="rId5"/>
              </a:rPr>
              <a:t>Height</a:t>
            </a:r>
            <a:r>
              <a:rPr lang="en-US" b="1" dirty="0">
                <a:solidFill>
                  <a:srgbClr val="222222"/>
                </a:solidFill>
                <a:latin typeface="Roboto" charset="0"/>
              </a:rPr>
              <a:t>: </a:t>
            </a:r>
            <a:r>
              <a:rPr lang="en-US" dirty="0" smtClean="0">
                <a:solidFill>
                  <a:srgbClr val="222222"/>
                </a:solidFill>
                <a:latin typeface="Roboto" charset="0"/>
              </a:rPr>
              <a:t>23–25 </a:t>
            </a:r>
            <a:r>
              <a:rPr lang="en-US" dirty="0">
                <a:solidFill>
                  <a:srgbClr val="222222"/>
                </a:solidFill>
                <a:latin typeface="Roboto" charset="0"/>
              </a:rPr>
              <a:t>inches </a:t>
            </a:r>
            <a:endParaRPr lang="en-US" dirty="0" smtClean="0">
              <a:solidFill>
                <a:srgbClr val="222222"/>
              </a:solidFill>
              <a:latin typeface="Roboto" charset="0"/>
            </a:endParaRPr>
          </a:p>
          <a:p>
            <a:r>
              <a:rPr lang="en-US" b="1" dirty="0" smtClean="0">
                <a:solidFill>
                  <a:srgbClr val="1A0DAB"/>
                </a:solidFill>
                <a:latin typeface="Roboto" charset="0"/>
                <a:hlinkClick r:id="rId6"/>
              </a:rPr>
              <a:t>Weight</a:t>
            </a:r>
            <a:r>
              <a:rPr lang="en-US" b="1" dirty="0">
                <a:solidFill>
                  <a:srgbClr val="222222"/>
                </a:solidFill>
                <a:latin typeface="Roboto" charset="0"/>
              </a:rPr>
              <a:t>: </a:t>
            </a:r>
            <a:r>
              <a:rPr lang="en-US" dirty="0" smtClean="0">
                <a:solidFill>
                  <a:srgbClr val="222222"/>
                </a:solidFill>
                <a:latin typeface="Roboto" charset="0"/>
              </a:rPr>
              <a:t>55–70</a:t>
            </a:r>
            <a:r>
              <a:rPr lang="en-US" dirty="0">
                <a:solidFill>
                  <a:srgbClr val="222222"/>
                </a:solidFill>
                <a:latin typeface="Roboto" charset="0"/>
              </a:rPr>
              <a:t> </a:t>
            </a:r>
            <a:r>
              <a:rPr lang="en-US" dirty="0" err="1">
                <a:solidFill>
                  <a:srgbClr val="222222"/>
                </a:solidFill>
                <a:latin typeface="Roboto" charset="0"/>
              </a:rPr>
              <a:t>lbs</a:t>
            </a:r>
            <a:r>
              <a:rPr lang="en-US" dirty="0">
                <a:solidFill>
                  <a:srgbClr val="222222"/>
                </a:solidFill>
                <a:latin typeface="Roboto" charset="0"/>
              </a:rPr>
              <a:t> </a:t>
            </a:r>
            <a:br>
              <a:rPr lang="en-US" dirty="0">
                <a:solidFill>
                  <a:srgbClr val="222222"/>
                </a:solidFill>
                <a:latin typeface="Roboto" charset="0"/>
              </a:rPr>
            </a:br>
            <a:endParaRPr lang="en-US" b="0" i="0" dirty="0">
              <a:solidFill>
                <a:srgbClr val="222222"/>
              </a:solidFill>
              <a:effectLst/>
              <a:latin typeface="Roboto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9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0999"/>
                </a:moveTo>
                <a:lnTo>
                  <a:pt x="7543799" y="380999"/>
                </a:lnTo>
                <a:lnTo>
                  <a:pt x="75437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39" y="6185915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799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838200"/>
            <a:ext cx="4305300" cy="2862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60732" y="2688717"/>
            <a:ext cx="3653911" cy="29590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0740" y="5406120"/>
            <a:ext cx="238823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34"/>
              </a:lnSpc>
            </a:pPr>
            <a:r>
              <a:rPr sz="5400" dirty="0">
                <a:solidFill>
                  <a:srgbClr val="252525"/>
                </a:solidFill>
                <a:latin typeface="Impact"/>
                <a:cs typeface="Impact"/>
              </a:rPr>
              <a:t>Practice</a:t>
            </a:r>
            <a:endParaRPr sz="5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9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0999"/>
                </a:moveTo>
                <a:lnTo>
                  <a:pt x="7543799" y="380999"/>
                </a:lnTo>
                <a:lnTo>
                  <a:pt x="75437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39" y="6185915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799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0" y="803529"/>
            <a:ext cx="5668883" cy="4171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0740" y="5406120"/>
            <a:ext cx="264731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34"/>
              </a:lnSpc>
            </a:pPr>
            <a:r>
              <a:rPr sz="5400" dirty="0">
                <a:solidFill>
                  <a:srgbClr val="252525"/>
                </a:solidFill>
                <a:latin typeface="Impact"/>
                <a:cs typeface="Impact"/>
              </a:rPr>
              <a:t>PRACTICE</a:t>
            </a:r>
            <a:endParaRPr sz="5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9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0999"/>
                </a:moveTo>
                <a:lnTo>
                  <a:pt x="7543799" y="380999"/>
                </a:lnTo>
                <a:lnTo>
                  <a:pt x="75437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39" y="6185915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799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5743" y="990600"/>
            <a:ext cx="4067434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81600" y="2133584"/>
            <a:ext cx="3333750" cy="34956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0740" y="5406120"/>
            <a:ext cx="264731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34"/>
              </a:lnSpc>
            </a:pPr>
            <a:r>
              <a:rPr sz="5400" dirty="0">
                <a:solidFill>
                  <a:srgbClr val="252525"/>
                </a:solidFill>
                <a:latin typeface="Impact"/>
                <a:cs typeface="Impact"/>
              </a:rPr>
              <a:t>PRACTICE</a:t>
            </a:r>
            <a:endParaRPr sz="5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9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0999"/>
                </a:moveTo>
                <a:lnTo>
                  <a:pt x="7543799" y="380999"/>
                </a:lnTo>
                <a:lnTo>
                  <a:pt x="75437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39" y="6185915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799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0" y="914400"/>
            <a:ext cx="5696955" cy="426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0740" y="5406120"/>
            <a:ext cx="238823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34"/>
              </a:lnSpc>
            </a:pPr>
            <a:r>
              <a:rPr sz="5400" dirty="0">
                <a:solidFill>
                  <a:srgbClr val="252525"/>
                </a:solidFill>
                <a:latin typeface="Impact"/>
                <a:cs typeface="Impact"/>
              </a:rPr>
              <a:t>Practice</a:t>
            </a:r>
            <a:endParaRPr sz="5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9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0999"/>
                </a:moveTo>
                <a:lnTo>
                  <a:pt x="7543799" y="380999"/>
                </a:lnTo>
                <a:lnTo>
                  <a:pt x="75437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39" y="6185915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799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609590"/>
            <a:ext cx="4767193" cy="3578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43400" y="2666993"/>
            <a:ext cx="4455535" cy="35995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0740" y="5406120"/>
            <a:ext cx="264731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34"/>
              </a:lnSpc>
            </a:pPr>
            <a:r>
              <a:rPr sz="5400" dirty="0">
                <a:solidFill>
                  <a:srgbClr val="252525"/>
                </a:solidFill>
                <a:latin typeface="Impact"/>
                <a:cs typeface="Impact"/>
              </a:rPr>
              <a:t>PRACTICE</a:t>
            </a:r>
            <a:endParaRPr sz="5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9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0999"/>
                </a:moveTo>
                <a:lnTo>
                  <a:pt x="7543799" y="380999"/>
                </a:lnTo>
                <a:lnTo>
                  <a:pt x="75437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39" y="6185915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799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838200"/>
            <a:ext cx="4976103" cy="37101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3023659"/>
            <a:ext cx="3924300" cy="35449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0740" y="5406120"/>
            <a:ext cx="264731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34"/>
              </a:lnSpc>
            </a:pPr>
            <a:r>
              <a:rPr sz="5400" dirty="0">
                <a:solidFill>
                  <a:srgbClr val="252525"/>
                </a:solidFill>
                <a:latin typeface="Impact"/>
                <a:cs typeface="Impact"/>
              </a:rPr>
              <a:t>PRACTICE</a:t>
            </a:r>
            <a:endParaRPr sz="5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9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0999"/>
                </a:moveTo>
                <a:lnTo>
                  <a:pt x="7543799" y="380999"/>
                </a:lnTo>
                <a:lnTo>
                  <a:pt x="75437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39" y="6185915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799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914400"/>
            <a:ext cx="4235836" cy="2495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86200" y="2819400"/>
            <a:ext cx="5029200" cy="3143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0740" y="5406120"/>
            <a:ext cx="264731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34"/>
              </a:lnSpc>
            </a:pPr>
            <a:r>
              <a:rPr sz="5400" dirty="0">
                <a:solidFill>
                  <a:srgbClr val="252525"/>
                </a:solidFill>
                <a:latin typeface="Impact"/>
                <a:cs typeface="Impact"/>
              </a:rPr>
              <a:t>PRACTICE</a:t>
            </a:r>
            <a:endParaRPr sz="5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9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0999"/>
                </a:moveTo>
                <a:lnTo>
                  <a:pt x="7543799" y="380999"/>
                </a:lnTo>
                <a:lnTo>
                  <a:pt x="75437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39" y="6185915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799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3400" y="487648"/>
            <a:ext cx="5029200" cy="38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Nati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v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Cana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endParaRPr sz="28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70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800" spc="-20" dirty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8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800" spc="-25" dirty="0">
                <a:solidFill>
                  <a:srgbClr val="2F2F2F"/>
                </a:solidFill>
                <a:latin typeface="Times New Roman"/>
                <a:cs typeface="Times New Roman"/>
              </a:rPr>
              <a:t>c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ti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v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endParaRPr sz="2800" dirty="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</a:pP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b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eed</a:t>
            </a:r>
            <a:endParaRPr sz="2800" dirty="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670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Great</a:t>
            </a:r>
            <a:r>
              <a:rPr sz="28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in</a:t>
            </a:r>
            <a:r>
              <a:rPr sz="28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water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r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elated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 hunti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g,</a:t>
            </a:r>
            <a:r>
              <a:rPr sz="28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lov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es to</a:t>
            </a:r>
            <a:r>
              <a:rPr sz="28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swim.</a:t>
            </a:r>
            <a:endParaRPr sz="2800" dirty="0">
              <a:latin typeface="Times New Roman"/>
              <a:cs typeface="Times New Roman"/>
            </a:endParaRPr>
          </a:p>
          <a:p>
            <a:pPr marL="287020" marR="720725" indent="-274320">
              <a:lnSpc>
                <a:spcPct val="100000"/>
              </a:lnSpc>
              <a:spcBef>
                <a:spcPts val="675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800" spc="-20" dirty="0">
                <a:solidFill>
                  <a:srgbClr val="2F2F2F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ien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ly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8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 n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atu</a:t>
            </a:r>
            <a:r>
              <a:rPr sz="2800" dirty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ed.</a:t>
            </a:r>
            <a:endParaRPr sz="28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Col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ors: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 Bla</a:t>
            </a:r>
            <a:r>
              <a:rPr sz="2800" spc="-30" dirty="0">
                <a:solidFill>
                  <a:srgbClr val="2F2F2F"/>
                </a:solidFill>
                <a:latin typeface="Times New Roman"/>
                <a:cs typeface="Times New Roman"/>
              </a:rPr>
              <a:t>c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k,</a:t>
            </a:r>
            <a:endParaRPr sz="2800" dirty="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</a:pP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ch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colate,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or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yello</a:t>
            </a:r>
            <a:r>
              <a:rPr sz="2800" spc="-204" dirty="0">
                <a:solidFill>
                  <a:srgbClr val="2F2F2F"/>
                </a:solidFill>
                <a:latin typeface="Times New Roman"/>
                <a:cs typeface="Times New Roman"/>
              </a:rPr>
              <a:t>w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91149" y="563694"/>
            <a:ext cx="2952750" cy="2581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86693" y="3037203"/>
            <a:ext cx="3072902" cy="23059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0740" y="5406120"/>
            <a:ext cx="526669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34"/>
              </a:lnSpc>
            </a:pPr>
            <a:r>
              <a:rPr sz="5400" spc="-5" dirty="0">
                <a:solidFill>
                  <a:srgbClr val="252525"/>
                </a:solidFill>
                <a:latin typeface="Impact"/>
                <a:cs typeface="Impact"/>
              </a:rPr>
              <a:t>Labrado</a:t>
            </a:r>
            <a:r>
              <a:rPr sz="5400" dirty="0">
                <a:solidFill>
                  <a:srgbClr val="252525"/>
                </a:solidFill>
                <a:latin typeface="Impact"/>
                <a:cs typeface="Impact"/>
              </a:rPr>
              <a:t>r</a:t>
            </a:r>
            <a:r>
              <a:rPr sz="5400" spc="-3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5400" dirty="0">
                <a:solidFill>
                  <a:srgbClr val="252525"/>
                </a:solidFill>
                <a:latin typeface="Impact"/>
                <a:cs typeface="Impact"/>
              </a:rPr>
              <a:t>Retriever</a:t>
            </a:r>
            <a:endParaRPr sz="5400">
              <a:latin typeface="Impact"/>
              <a:cs typeface="Impact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761725"/>
              </p:ext>
            </p:extLst>
          </p:nvPr>
        </p:nvGraphicFramePr>
        <p:xfrm>
          <a:off x="533400" y="4400466"/>
          <a:ext cx="5434014" cy="822960"/>
        </p:xfrm>
        <a:graphic>
          <a:graphicData uri="http://schemas.openxmlformats.org/drawingml/2006/table">
            <a:tbl>
              <a:tblPr/>
              <a:tblGrid>
                <a:gridCol w="905669"/>
                <a:gridCol w="905669"/>
                <a:gridCol w="905669"/>
                <a:gridCol w="856773"/>
                <a:gridCol w="954565"/>
                <a:gridCol w="905669"/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HEIGHT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MIN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MAX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WEIGHT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MAX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Female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21"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22"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Female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55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70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23"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24"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65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9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0999"/>
                </a:moveTo>
                <a:lnTo>
                  <a:pt x="7543799" y="380999"/>
                </a:lnTo>
                <a:lnTo>
                  <a:pt x="75437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39" y="6185915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799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0740" y="1170473"/>
            <a:ext cx="3486785" cy="270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800" spc="-120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rai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ed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as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b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ird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do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endParaRPr sz="28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675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Gained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arity</a:t>
            </a:r>
            <a:r>
              <a:rPr sz="28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in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 th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800" spc="-20" dirty="0">
                <a:solidFill>
                  <a:srgbClr val="2F2F2F"/>
                </a:solidFill>
                <a:latin typeface="Times New Roman"/>
                <a:cs typeface="Times New Roman"/>
              </a:rPr>
              <a:t>.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S.</a:t>
            </a:r>
            <a:r>
              <a:rPr sz="2800" spc="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du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8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r>
              <a:rPr sz="28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its u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se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f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uln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ess</a:t>
            </a:r>
            <a:r>
              <a:rPr sz="28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8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beau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800" spc="-190" dirty="0">
                <a:solidFill>
                  <a:srgbClr val="2F2F2F"/>
                </a:solidFill>
                <a:latin typeface="Times New Roman"/>
                <a:cs typeface="Times New Roman"/>
              </a:rPr>
              <a:t>y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Mild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8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sweet</a:t>
            </a:r>
            <a:endParaRPr sz="28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</a:pP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dispo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tion.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48200" y="685800"/>
            <a:ext cx="3657600" cy="2688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72200" y="3886239"/>
            <a:ext cx="2838450" cy="24513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0740" y="5406120"/>
            <a:ext cx="507238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34"/>
              </a:lnSpc>
            </a:pPr>
            <a:r>
              <a:rPr sz="5400" dirty="0">
                <a:solidFill>
                  <a:srgbClr val="252525"/>
                </a:solidFill>
                <a:latin typeface="Impact"/>
                <a:cs typeface="Impact"/>
              </a:rPr>
              <a:t>The</a:t>
            </a:r>
            <a:r>
              <a:rPr sz="5400" spc="-4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5400" spc="-20" dirty="0">
                <a:solidFill>
                  <a:srgbClr val="252525"/>
                </a:solidFill>
                <a:latin typeface="Impact"/>
                <a:cs typeface="Impact"/>
              </a:rPr>
              <a:t>Englis</a:t>
            </a:r>
            <a:r>
              <a:rPr sz="5400" spc="-30" dirty="0">
                <a:solidFill>
                  <a:srgbClr val="252525"/>
                </a:solidFill>
                <a:latin typeface="Impact"/>
                <a:cs typeface="Impact"/>
              </a:rPr>
              <a:t>h</a:t>
            </a:r>
            <a:r>
              <a:rPr sz="5400" spc="-4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5400" spc="-5" dirty="0">
                <a:solidFill>
                  <a:srgbClr val="252525"/>
                </a:solidFill>
                <a:latin typeface="Impact"/>
                <a:cs typeface="Impact"/>
              </a:rPr>
              <a:t>Setter</a:t>
            </a:r>
            <a:endParaRPr sz="5400">
              <a:latin typeface="Impact"/>
              <a:cs typeface="Impact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360758"/>
              </p:ext>
            </p:extLst>
          </p:nvPr>
        </p:nvGraphicFramePr>
        <p:xfrm>
          <a:off x="754379" y="4082993"/>
          <a:ext cx="5357814" cy="822960"/>
        </p:xfrm>
        <a:graphic>
          <a:graphicData uri="http://schemas.openxmlformats.org/drawingml/2006/table">
            <a:tbl>
              <a:tblPr/>
              <a:tblGrid>
                <a:gridCol w="892969"/>
                <a:gridCol w="892969"/>
                <a:gridCol w="892969"/>
                <a:gridCol w="892969"/>
                <a:gridCol w="892969"/>
                <a:gridCol w="892969"/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HEIGHT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MIN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MAX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WEIGHT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MAX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Female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24"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25.5"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Female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55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66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25.5"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26.5"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55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9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0999"/>
                </a:moveTo>
                <a:lnTo>
                  <a:pt x="7543799" y="380999"/>
                </a:lnTo>
                <a:lnTo>
                  <a:pt x="75437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39" y="6185915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799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0740" y="658408"/>
            <a:ext cx="3439160" cy="3215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800" spc="-20" dirty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lid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Red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Breed</a:t>
            </a:r>
            <a:endParaRPr sz="2800">
              <a:latin typeface="Times New Roman"/>
              <a:cs typeface="Times New Roman"/>
            </a:endParaRPr>
          </a:p>
          <a:p>
            <a:pPr marL="287020" marR="95250" indent="-274320">
              <a:lnSpc>
                <a:spcPct val="100000"/>
              </a:lnSpc>
              <a:spcBef>
                <a:spcPts val="670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800" spc="-20" dirty="0">
                <a:solidFill>
                  <a:srgbClr val="2F2F2F"/>
                </a:solidFill>
                <a:latin typeface="Times New Roman"/>
                <a:cs typeface="Times New Roman"/>
              </a:rPr>
              <a:t>Hu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ts</a:t>
            </a:r>
            <a:r>
              <a:rPr sz="28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all</a:t>
            </a:r>
            <a:r>
              <a:rPr sz="28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typ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es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 ga</a:t>
            </a:r>
            <a:r>
              <a:rPr sz="2800" spc="-40" dirty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e,</a:t>
            </a:r>
            <a:r>
              <a:rPr sz="28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fast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 to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h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 in</a:t>
            </a:r>
            <a:r>
              <a:rPr sz="28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all</a:t>
            </a:r>
            <a:r>
              <a:rPr sz="28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typ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es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ter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ain.</a:t>
            </a:r>
            <a:endParaRPr sz="28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70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epe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nd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ent</a:t>
            </a:r>
            <a:r>
              <a:rPr sz="28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8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Bold</a:t>
            </a:r>
            <a:endParaRPr sz="28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Gentle,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lo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v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eable, and</a:t>
            </a:r>
            <a:endParaRPr sz="28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</a:pP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loyal.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76800" y="609606"/>
            <a:ext cx="3581400" cy="28169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67400" y="3796144"/>
            <a:ext cx="2828925" cy="2828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0740" y="5406120"/>
            <a:ext cx="432689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34"/>
              </a:lnSpc>
            </a:pPr>
            <a:r>
              <a:rPr sz="5400" dirty="0">
                <a:solidFill>
                  <a:srgbClr val="252525"/>
                </a:solidFill>
                <a:latin typeface="Impact"/>
                <a:cs typeface="Impact"/>
              </a:rPr>
              <a:t>The</a:t>
            </a:r>
            <a:r>
              <a:rPr sz="5400" spc="-4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5400" spc="-5" dirty="0">
                <a:solidFill>
                  <a:srgbClr val="252525"/>
                </a:solidFill>
                <a:latin typeface="Impact"/>
                <a:cs typeface="Impact"/>
              </a:rPr>
              <a:t>Iris</a:t>
            </a:r>
            <a:r>
              <a:rPr sz="5400" dirty="0">
                <a:solidFill>
                  <a:srgbClr val="252525"/>
                </a:solidFill>
                <a:latin typeface="Impact"/>
                <a:cs typeface="Impact"/>
              </a:rPr>
              <a:t>h</a:t>
            </a:r>
            <a:r>
              <a:rPr sz="5400" spc="-3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5400" spc="-5" dirty="0">
                <a:solidFill>
                  <a:srgbClr val="252525"/>
                </a:solidFill>
                <a:latin typeface="Impact"/>
                <a:cs typeface="Impact"/>
              </a:rPr>
              <a:t>Setter</a:t>
            </a:r>
            <a:endParaRPr sz="5400">
              <a:latin typeface="Impact"/>
              <a:cs typeface="Impact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7859148"/>
              </p:ext>
            </p:extLst>
          </p:nvPr>
        </p:nvGraphicFramePr>
        <p:xfrm>
          <a:off x="777239" y="4144007"/>
          <a:ext cx="4824414" cy="822960"/>
        </p:xfrm>
        <a:graphic>
          <a:graphicData uri="http://schemas.openxmlformats.org/drawingml/2006/table">
            <a:tbl>
              <a:tblPr/>
              <a:tblGrid>
                <a:gridCol w="804069"/>
                <a:gridCol w="804069"/>
                <a:gridCol w="804069"/>
                <a:gridCol w="804069"/>
                <a:gridCol w="804069"/>
                <a:gridCol w="804069"/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HEIGHT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MIN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MAX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WEIGHT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MAX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Female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24"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25"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Female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59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67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25"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26"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59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9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0999"/>
                </a:moveTo>
                <a:lnTo>
                  <a:pt x="7543799" y="380999"/>
                </a:lnTo>
                <a:lnTo>
                  <a:pt x="75437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39" y="6185915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799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0740" y="748271"/>
            <a:ext cx="3354070" cy="346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47370" indent="-274320">
              <a:lnSpc>
                <a:spcPts val="2500"/>
              </a:lnSpc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De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v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elo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ed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in</a:t>
            </a:r>
            <a:r>
              <a:rPr sz="26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the Sc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ish Hi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gh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lan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endParaRPr sz="2600">
              <a:latin typeface="Times New Roman"/>
              <a:cs typeface="Times New Roman"/>
            </a:endParaRPr>
          </a:p>
          <a:p>
            <a:pPr marL="287020" marR="5080" indent="-274320">
              <a:lnSpc>
                <a:spcPts val="2500"/>
              </a:lnSpc>
              <a:spcBef>
                <a:spcPts val="620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Intel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ige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 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26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eager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to 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lea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e a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tu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e.</a:t>
            </a:r>
            <a:endParaRPr sz="2600">
              <a:latin typeface="Times New Roman"/>
              <a:cs typeface="Times New Roman"/>
            </a:endParaRPr>
          </a:p>
          <a:p>
            <a:pPr marL="287020" marR="280035" indent="-274320">
              <a:lnSpc>
                <a:spcPts val="2500"/>
              </a:lnSpc>
              <a:spcBef>
                <a:spcPts val="620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f</a:t>
            </a:r>
            <a:r>
              <a:rPr sz="26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the most 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popu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lar</a:t>
            </a:r>
            <a:r>
              <a:rPr sz="26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b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reeds</a:t>
            </a:r>
            <a:r>
              <a:rPr sz="26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in the U.S.</a:t>
            </a:r>
            <a:endParaRPr sz="2600">
              <a:latin typeface="Times New Roman"/>
              <a:cs typeface="Times New Roman"/>
            </a:endParaRPr>
          </a:p>
          <a:p>
            <a:pPr marL="287020" marR="473075" indent="-274320" algn="just">
              <a:lnSpc>
                <a:spcPts val="2500"/>
              </a:lnSpc>
              <a:spcBef>
                <a:spcPts val="620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26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hun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r>
              <a:rPr sz="26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dog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, res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arch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6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res</a:t>
            </a:r>
            <a:r>
              <a:rPr sz="2600" spc="-15" dirty="0">
                <a:solidFill>
                  <a:srgbClr val="2F2F2F"/>
                </a:solidFill>
                <a:latin typeface="Times New Roman"/>
                <a:cs typeface="Times New Roman"/>
              </a:rPr>
              <a:t>c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e </a:t>
            </a:r>
            <a:r>
              <a:rPr sz="2600" spc="5" dirty="0">
                <a:solidFill>
                  <a:srgbClr val="2F2F2F"/>
                </a:solidFill>
                <a:latin typeface="Times New Roman"/>
                <a:cs typeface="Times New Roman"/>
              </a:rPr>
              <a:t>dog.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95800" y="533384"/>
            <a:ext cx="3657600" cy="29470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67400" y="3733748"/>
            <a:ext cx="2819400" cy="21653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0740" y="5406120"/>
            <a:ext cx="474154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34"/>
              </a:lnSpc>
            </a:pPr>
            <a:r>
              <a:rPr sz="5400" spc="-5" dirty="0">
                <a:solidFill>
                  <a:srgbClr val="252525"/>
                </a:solidFill>
                <a:latin typeface="Impact"/>
                <a:cs typeface="Impact"/>
              </a:rPr>
              <a:t>Golde</a:t>
            </a:r>
            <a:r>
              <a:rPr sz="5400" dirty="0">
                <a:solidFill>
                  <a:srgbClr val="252525"/>
                </a:solidFill>
                <a:latin typeface="Impact"/>
                <a:cs typeface="Impact"/>
              </a:rPr>
              <a:t>n</a:t>
            </a:r>
            <a:r>
              <a:rPr sz="5400" spc="-39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5400" dirty="0">
                <a:solidFill>
                  <a:srgbClr val="252525"/>
                </a:solidFill>
                <a:latin typeface="Impact"/>
                <a:cs typeface="Impact"/>
              </a:rPr>
              <a:t>Retriever</a:t>
            </a:r>
            <a:endParaRPr sz="5400">
              <a:latin typeface="Impact"/>
              <a:cs typeface="Impact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946918"/>
              </p:ext>
            </p:extLst>
          </p:nvPr>
        </p:nvGraphicFramePr>
        <p:xfrm>
          <a:off x="568326" y="4296344"/>
          <a:ext cx="5748654" cy="822960"/>
        </p:xfrm>
        <a:graphic>
          <a:graphicData uri="http://schemas.openxmlformats.org/drawingml/2006/table">
            <a:tbl>
              <a:tblPr/>
              <a:tblGrid>
                <a:gridCol w="958109"/>
                <a:gridCol w="958109"/>
                <a:gridCol w="958109"/>
                <a:gridCol w="958109"/>
                <a:gridCol w="958109"/>
                <a:gridCol w="958109"/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HEIGHT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MIN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MAX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WEIGHT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MAX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Female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22"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24"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Female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60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70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22"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24"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Male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66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 lbs.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40" y="1077621"/>
            <a:ext cx="4231005" cy="429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Eager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pl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ase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tude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ts val="2595"/>
              </a:lnSpc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Can ke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go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ng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even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in</a:t>
            </a:r>
            <a:endParaRPr sz="2400">
              <a:latin typeface="Times New Roman"/>
              <a:cs typeface="Times New Roman"/>
            </a:endParaRPr>
          </a:p>
          <a:p>
            <a:pPr marL="287020">
              <a:lnSpc>
                <a:spcPts val="2595"/>
              </a:lnSpc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tough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hunting condi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ions.</a:t>
            </a:r>
            <a:endParaRPr sz="2400">
              <a:latin typeface="Times New Roman"/>
              <a:cs typeface="Times New Roman"/>
            </a:endParaRPr>
          </a:p>
          <a:p>
            <a:pPr marL="287020" marR="1022350" indent="-274320">
              <a:lnSpc>
                <a:spcPts val="2300"/>
              </a:lnSpc>
              <a:spcBef>
                <a:spcPts val="560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di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si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z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ed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powerful bod</a:t>
            </a:r>
            <a:r>
              <a:rPr sz="2400" spc="-155" dirty="0">
                <a:solidFill>
                  <a:srgbClr val="2F2F2F"/>
                </a:solidFill>
                <a:latin typeface="Times New Roman"/>
                <a:cs typeface="Times New Roman"/>
              </a:rPr>
              <a:t>y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287020" marR="830580" indent="-274320">
              <a:lnSpc>
                <a:spcPct val="80000"/>
              </a:lnSpc>
              <a:spcBef>
                <a:spcPts val="595"/>
              </a:spcBef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Lon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, hang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ng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rs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od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ly</a:t>
            </a:r>
            <a:r>
              <a:rPr sz="24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long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coat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that c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be bla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k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or l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ver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with whi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e,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bl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or l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ver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roan, and tr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colo</a:t>
            </a:r>
            <a:r>
              <a:rPr sz="2400" spc="-135" dirty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ts val="5845"/>
              </a:lnSpc>
            </a:pPr>
            <a:r>
              <a:rPr sz="4900" spc="-25" dirty="0">
                <a:solidFill>
                  <a:srgbClr val="252525"/>
                </a:solidFill>
                <a:latin typeface="Impact"/>
                <a:cs typeface="Impact"/>
              </a:rPr>
              <a:t>Engl</a:t>
            </a:r>
            <a:r>
              <a:rPr sz="4900" spc="-5" dirty="0">
                <a:solidFill>
                  <a:srgbClr val="252525"/>
                </a:solidFill>
                <a:latin typeface="Impact"/>
                <a:cs typeface="Impact"/>
              </a:rPr>
              <a:t>i</a:t>
            </a:r>
            <a:r>
              <a:rPr sz="4900" spc="-25" dirty="0">
                <a:solidFill>
                  <a:srgbClr val="252525"/>
                </a:solidFill>
                <a:latin typeface="Impact"/>
                <a:cs typeface="Impact"/>
              </a:rPr>
              <a:t>sh</a:t>
            </a:r>
            <a:r>
              <a:rPr sz="4900" spc="-3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4900" spc="-30" dirty="0">
                <a:solidFill>
                  <a:srgbClr val="252525"/>
                </a:solidFill>
                <a:latin typeface="Impact"/>
                <a:cs typeface="Impact"/>
              </a:rPr>
              <a:t>Spring</a:t>
            </a:r>
            <a:r>
              <a:rPr sz="4900" spc="-5" dirty="0">
                <a:solidFill>
                  <a:srgbClr val="252525"/>
                </a:solidFill>
                <a:latin typeface="Impact"/>
                <a:cs typeface="Impact"/>
              </a:rPr>
              <a:t>e</a:t>
            </a:r>
            <a:r>
              <a:rPr sz="4900" spc="-20" dirty="0">
                <a:solidFill>
                  <a:srgbClr val="252525"/>
                </a:solidFill>
                <a:latin typeface="Impact"/>
                <a:cs typeface="Impact"/>
              </a:rPr>
              <a:t>r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40" y="711861"/>
            <a:ext cx="3467735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AC0000"/>
              </a:buClr>
              <a:buFont typeface="Arial"/>
              <a:buChar char="•"/>
              <a:tabLst>
                <a:tab pos="28765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Has style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enthus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as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71745" y="711861"/>
            <a:ext cx="3410833" cy="3015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51713" y="4038624"/>
            <a:ext cx="3403610" cy="23307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0468" y="5471250"/>
            <a:ext cx="1969770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45"/>
              </a:lnSpc>
            </a:pPr>
            <a:r>
              <a:rPr sz="4900" spc="-30" dirty="0">
                <a:solidFill>
                  <a:srgbClr val="252525"/>
                </a:solidFill>
                <a:latin typeface="Impact"/>
                <a:cs typeface="Impact"/>
              </a:rPr>
              <a:t>Spani</a:t>
            </a:r>
            <a:r>
              <a:rPr sz="4900" spc="-10" dirty="0">
                <a:solidFill>
                  <a:srgbClr val="252525"/>
                </a:solidFill>
                <a:latin typeface="Impact"/>
                <a:cs typeface="Impact"/>
              </a:rPr>
              <a:t>e</a:t>
            </a:r>
            <a:r>
              <a:rPr sz="4900" spc="-15" dirty="0">
                <a:solidFill>
                  <a:srgbClr val="252525"/>
                </a:solidFill>
                <a:latin typeface="Impact"/>
                <a:cs typeface="Impact"/>
              </a:rPr>
              <a:t>l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7958" y="436526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1A0DAB"/>
                </a:solidFill>
                <a:latin typeface="Roboto" charset="0"/>
                <a:hlinkClick r:id="rId5"/>
              </a:rPr>
              <a:t>Weight</a:t>
            </a:r>
            <a:r>
              <a:rPr lang="en-US" b="1" dirty="0">
                <a:solidFill>
                  <a:srgbClr val="222222"/>
                </a:solidFill>
                <a:latin typeface="Roboto" charset="0"/>
              </a:rPr>
              <a:t>: </a:t>
            </a:r>
            <a:r>
              <a:rPr lang="en-US" dirty="0" smtClean="0">
                <a:solidFill>
                  <a:srgbClr val="222222"/>
                </a:solidFill>
                <a:latin typeface="Roboto" charset="0"/>
              </a:rPr>
              <a:t>45–55</a:t>
            </a:r>
            <a:r>
              <a:rPr lang="en-US" dirty="0">
                <a:solidFill>
                  <a:srgbClr val="222222"/>
                </a:solidFill>
                <a:latin typeface="Roboto" charset="0"/>
              </a:rPr>
              <a:t> </a:t>
            </a:r>
            <a:r>
              <a:rPr lang="en-US" dirty="0" err="1">
                <a:solidFill>
                  <a:srgbClr val="222222"/>
                </a:solidFill>
                <a:latin typeface="Roboto" charset="0"/>
              </a:rPr>
              <a:t>lbs</a:t>
            </a:r>
            <a:r>
              <a:rPr lang="en-US" dirty="0">
                <a:solidFill>
                  <a:srgbClr val="222222"/>
                </a:solidFill>
                <a:latin typeface="Roboto" charset="0"/>
              </a:rPr>
              <a:t> </a:t>
            </a:r>
            <a:r>
              <a:rPr lang="en-US" b="1" dirty="0" smtClean="0">
                <a:solidFill>
                  <a:srgbClr val="1A0DAB"/>
                </a:solidFill>
                <a:latin typeface="Roboto" charset="0"/>
                <a:hlinkClick r:id="rId6"/>
              </a:rPr>
              <a:t>Height</a:t>
            </a:r>
            <a:r>
              <a:rPr lang="en-US" b="1" dirty="0">
                <a:solidFill>
                  <a:srgbClr val="222222"/>
                </a:solidFill>
                <a:latin typeface="Roboto" charset="0"/>
              </a:rPr>
              <a:t>: </a:t>
            </a:r>
            <a:r>
              <a:rPr lang="en-US" dirty="0" smtClean="0">
                <a:solidFill>
                  <a:srgbClr val="222222"/>
                </a:solidFill>
                <a:latin typeface="Roboto" charset="0"/>
              </a:rPr>
              <a:t>19–22 inches</a:t>
            </a:r>
            <a:endParaRPr lang="en-US" b="0" i="0" dirty="0">
              <a:solidFill>
                <a:srgbClr val="222222"/>
              </a:solidFill>
              <a:effectLst/>
              <a:latin typeface="Roboto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1021</Words>
  <Application>Microsoft Macintosh PowerPoint</Application>
  <PresentationFormat>On-screen Show (4:3)</PresentationFormat>
  <Paragraphs>346</Paragraphs>
  <Slides>46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Arvo Bold</vt:lpstr>
      <vt:lpstr>Calibri</vt:lpstr>
      <vt:lpstr>Gill Sans MT</vt:lpstr>
      <vt:lpstr>Impact</vt:lpstr>
      <vt:lpstr>Roboto</vt:lpstr>
      <vt:lpstr>Roboto Regular</vt:lpstr>
      <vt:lpstr>Times New Roman</vt:lpstr>
      <vt:lpstr>Wingdings 3</vt:lpstr>
      <vt:lpstr>Arial</vt:lpstr>
      <vt:lpstr>Office Theme</vt:lpstr>
      <vt:lpstr>Urban Pop</vt:lpstr>
      <vt:lpstr>PowerPoint Presentation</vt:lpstr>
      <vt:lpstr>PowerPoint Presentation</vt:lpstr>
      <vt:lpstr>Sporting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Hound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Megan Sebesta</cp:lastModifiedBy>
  <cp:revision>6</cp:revision>
  <dcterms:created xsi:type="dcterms:W3CDTF">2017-01-10T21:09:42Z</dcterms:created>
  <dcterms:modified xsi:type="dcterms:W3CDTF">2017-01-13T21:24:36Z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2017-01-10T00:00:00Z</vt:filetime>
  </property>
  <property fmtid="{D5CDD505-2E9C-101B-9397-08002B2CF9AE}" pid="3" name="LastSaved">
    <vt:filetime>2017-01-10T00:00:00Z</vt:filetime>
  </property>
</Properties>
</file>