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4" r:id="rId1"/>
  </p:sldMasterIdLst>
  <p:notesMasterIdLst>
    <p:notesMasterId r:id="rId38"/>
  </p:notesMasterIdLst>
  <p:sldIdLst>
    <p:sldId id="257" r:id="rId2"/>
    <p:sldId id="258" r:id="rId3"/>
    <p:sldId id="262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7"/>
    <p:restoredTop sz="92781"/>
  </p:normalViewPr>
  <p:slideViewPr>
    <p:cSldViewPr snapToGrid="0" snapToObjects="1">
      <p:cViewPr varScale="1">
        <p:scale>
          <a:sx n="48" d="100"/>
          <a:sy n="48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AF03-A1CD-8443-9E0A-4F316A0C1CF4}" type="datetimeFigureOut">
              <a:rPr lang="en-US" smtClean="0"/>
              <a:t>8/12/16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3AEBD-B9AE-5A4F-9465-0C1364FF5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7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272F56C3-4568-4D43-9E6C-6E64FBC32C26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8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35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9A2543BA-94A7-1147-81CE-57CB0223A442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17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14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A4993945-6872-1D44-B417-A3C4CDB5F423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18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F71C7C3F-1248-E444-B9A1-473E5110A054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19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8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28F85894-EB88-B449-9A6B-FAA018239384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20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0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B5B4409B-A6B4-1D45-BF4D-10B22D47A30A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21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81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FD169DB2-B545-E643-8112-3CC071EF4B0B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8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F4E227F8-648E-7C43-B312-CD9EA6509BFF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2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9AA3DCD8-7383-914F-8274-3CA41D1629B4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24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94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14003CEB-43A0-5345-BBAB-3E80A795C109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25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33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3A243B80-33D3-AD45-B9CB-C6BF0D931EDE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26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087C9F5-8470-E147-AE6E-22BC8C42B192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9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4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26C73A35-3BCB-5441-8B03-325981E9E471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27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85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C6DE7B13-DC70-EB43-B268-B34745AF4371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28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56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9E3478DB-FECA-E44D-9014-93F7353AF298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29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17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2DFA3600-2F18-324D-BB46-DBADE9F0EB8A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30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03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53D0D220-A947-1A47-B069-EE19DA5F16B8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31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32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E0EF965C-CEB1-F244-9B73-DAD838166372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9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F109CA56-2BF4-9C44-9DFC-6104C9F469AA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99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027FDCA-8179-4E49-9688-1942D6545899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34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6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EA430DC5-E051-8A49-B8E0-C0DEE77440F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35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8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59BA3D7E-208D-E242-9CC8-6ABAD093ED49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10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7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52B4ED03-3383-6C41-AE99-74CF553B3ADE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11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3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196ED382-A317-CD43-95FA-FCD0B80FC843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9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6D8BB986-1753-A445-A2F0-75D3FDC49194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D83FDD52-3BC3-4041-971F-CBDC591F109E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14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8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2FAF1C08-DF5A-0C41-8C89-9D96088E2F83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15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7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5D7C7F55-B65C-E643-B06D-61B7669D934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eaLnBrk="1"/>
              <a:t>16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435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8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176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9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70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549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19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2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6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305313"/>
            <a:ext cx="10968959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817E6-49B9-AE40-9CCD-0FE7EC73ED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50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2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504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03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461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7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32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43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1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0D244C-A889-BE4B-ADE0-CCD2DCA435A6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36C8A0-193D-D740-B852-7700FF34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ebestaleak.weebly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ebestaleak.weebly.com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to Vet 1 with Mrs. </a:t>
            </a:r>
            <a:r>
              <a:rPr lang="en-US" dirty="0" err="1" smtClean="0"/>
              <a:t>Sebesta</a:t>
            </a:r>
            <a:r>
              <a:rPr lang="en-US" dirty="0" smtClean="0"/>
              <a:t> Leak!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Choose a seat, relax and color </a:t>
            </a:r>
            <a:r>
              <a:rPr lang="en-US" sz="8000" dirty="0" smtClean="0">
                <a:sym typeface="Wingdings"/>
              </a:rPr>
              <a:t>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019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Zoonosis (Zoonoses, Zoonotic)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0049" y="1646094"/>
            <a:ext cx="8229024" cy="4028102"/>
          </a:xfrm>
        </p:spPr>
        <p:txBody>
          <a:bodyPr anchor="ctr"/>
          <a:lstStyle/>
          <a:p>
            <a:pPr marL="0" indent="0" algn="ctr">
              <a:spcAft>
                <a:spcPct val="0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Infections, Infestations and Diseases shared by animals and humans:</a:t>
            </a:r>
          </a:p>
          <a:p>
            <a:pPr marL="0" indent="0" algn="ctr">
              <a:spcAft>
                <a:spcPct val="0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  <a:p>
            <a:pPr marL="0" indent="0" algn="ctr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Human to Human</a:t>
            </a:r>
          </a:p>
          <a:p>
            <a:pPr marL="0" indent="0" algn="ctr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Human to Animal</a:t>
            </a:r>
          </a:p>
          <a:p>
            <a:pPr marL="0" indent="0" algn="ctr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Animal to Human</a:t>
            </a:r>
          </a:p>
          <a:p>
            <a:pPr marL="0" indent="0" algn="ctr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Animal to Animal</a:t>
            </a:r>
          </a:p>
        </p:txBody>
      </p:sp>
    </p:spTree>
    <p:extLst>
      <p:ext uri="{BB962C8B-B14F-4D97-AF65-F5344CB8AC3E}">
        <p14:creationId xmlns:p14="http://schemas.microsoft.com/office/powerpoint/2010/main" val="1582566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For each disease record...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0049" y="1646094"/>
            <a:ext cx="8229024" cy="4028102"/>
          </a:xfrm>
        </p:spPr>
        <p:txBody>
          <a:bodyPr anchor="ctr"/>
          <a:lstStyle/>
          <a:p>
            <a:pPr marL="0" indent="0" algn="ctr">
              <a:spcAft>
                <a:spcPct val="0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 - Agent of disease transmission</a:t>
            </a:r>
          </a:p>
          <a:p>
            <a:pPr marL="0" indent="0" algn="ctr">
              <a:spcAft>
                <a:spcPct val="0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  - Method of entry</a:t>
            </a:r>
          </a:p>
        </p:txBody>
      </p:sp>
    </p:spTree>
    <p:extLst>
      <p:ext uri="{BB962C8B-B14F-4D97-AF65-F5344CB8AC3E}">
        <p14:creationId xmlns:p14="http://schemas.microsoft.com/office/powerpoint/2010/main" val="621655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Bacterial/Rickettsial Zoonoses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0049" y="1646094"/>
            <a:ext cx="8229024" cy="4028102"/>
          </a:xfrm>
        </p:spPr>
        <p:txBody>
          <a:bodyPr anchor="ctr"/>
          <a:lstStyle/>
          <a:p>
            <a:pPr marL="0" indent="0" algn="ctr">
              <a:spcAft>
                <a:spcPct val="0"/>
              </a:spcAft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85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05313"/>
            <a:ext cx="8229024" cy="1144921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Anthrax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5" y="3093445"/>
            <a:ext cx="3318108" cy="312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66" y="2873103"/>
            <a:ext cx="5041970" cy="29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110192"/>
          </a:xfrm>
        </p:spPr>
        <p:txBody>
          <a:bodyPr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Blood and body fluids of animal carcass</a:t>
            </a:r>
          </a:p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Skin contact, ingest, inhale</a:t>
            </a:r>
          </a:p>
        </p:txBody>
      </p:sp>
    </p:spTree>
    <p:extLst>
      <p:ext uri="{BB962C8B-B14F-4D97-AF65-F5344CB8AC3E}">
        <p14:creationId xmlns:p14="http://schemas.microsoft.com/office/powerpoint/2010/main" val="652028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Brucellosis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Raw milk or fetal fluid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80" y="2073818"/>
            <a:ext cx="3889848" cy="41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3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Q Fever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Fetal fluid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Ingest, inhale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23" y="2916307"/>
            <a:ext cx="3382915" cy="289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9" y="1736823"/>
            <a:ext cx="3525490" cy="344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09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Tuberculosis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Raw milk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32" y="1797309"/>
            <a:ext cx="4627205" cy="338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66" y="2903345"/>
            <a:ext cx="3525490" cy="33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27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Leptospirosis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Urine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56" y="1451673"/>
            <a:ext cx="3535572" cy="460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7" y="2920627"/>
            <a:ext cx="3024318" cy="226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811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-244825"/>
            <a:ext cx="8229024" cy="2246636"/>
          </a:xfrm>
        </p:spPr>
        <p:txBody>
          <a:bodyPr vert="horz" lIns="91440" tIns="25147" rIns="91440" bIns="45720" rtlCol="0" anchor="ctr">
            <a:normAutofit fontScale="90000"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Intestinal Camplylobacteriosis, Listeriosis, Salmonellosis, Staphylococcosis, and Streptococcosis 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2281200"/>
            <a:ext cx="8229024" cy="3352672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Manure contaminated food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29" y="3525491"/>
            <a:ext cx="6636217" cy="26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19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Cat Scratch Disease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Cat saliva or claw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Wound from bite or scratch, or previous wound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66" y="3009917"/>
            <a:ext cx="4084269" cy="32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01" y="3110727"/>
            <a:ext cx="3525490" cy="311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882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things about this class you need to know right away…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website and syllabus- WRITE THIS DOWN!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www.SebestaLeak.weebly.com</a:t>
            </a:r>
            <a:endParaRPr lang="en-US" dirty="0" smtClean="0"/>
          </a:p>
          <a:p>
            <a:r>
              <a:rPr lang="en-US" dirty="0" smtClean="0"/>
              <a:t>Your first assignment is due Friday!</a:t>
            </a:r>
          </a:p>
          <a:p>
            <a:pPr lvl="1"/>
            <a:r>
              <a:rPr lang="en-US" dirty="0" smtClean="0"/>
              <a:t>Take the Syllabus Quiz on the website after you have read the syllabus by FRIDAY, BEFORE this period.</a:t>
            </a:r>
          </a:p>
          <a:p>
            <a:r>
              <a:rPr lang="en-US" dirty="0" smtClean="0"/>
              <a:t>Parent/</a:t>
            </a:r>
            <a:r>
              <a:rPr lang="en-US" dirty="0" err="1" smtClean="0"/>
              <a:t>Gurardian</a:t>
            </a:r>
            <a:r>
              <a:rPr lang="en-US" dirty="0" smtClean="0"/>
              <a:t> </a:t>
            </a:r>
            <a:r>
              <a:rPr lang="en-US" dirty="0" err="1" smtClean="0"/>
              <a:t>Inforamtion</a:t>
            </a:r>
            <a:r>
              <a:rPr lang="en-US" dirty="0" smtClean="0"/>
              <a:t> and Signature sheet is due Monday.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Erysipelas 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Swine blood, feces or urine (live or carcass)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Cut skin contact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84" y="2884624"/>
            <a:ext cx="4562399" cy="292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5" y="2903345"/>
            <a:ext cx="3110727" cy="28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0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Chlamydiosis 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Parrot aerosolized feces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Inhale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36" y="2073819"/>
            <a:ext cx="3564374" cy="434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863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16834"/>
            <a:ext cx="8229024" cy="1123318"/>
          </a:xfrm>
        </p:spPr>
        <p:txBody>
          <a:bodyPr vert="horz" lIns="91440" tIns="25147" rIns="91440" bIns="45720" rtlCol="0" anchor="ctr">
            <a:normAutofit fontScale="90000"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Lyme Disease, Plague, Tularemia, and Rocky Mountain Spotted Fever 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Ticks and Fleas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Bite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9" y="1659055"/>
            <a:ext cx="3732872" cy="46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84" y="2695964"/>
            <a:ext cx="4769781" cy="35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599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Viral Zoonoses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eaLnBrk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944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Hantavirus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Feces, urine, saliva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Ingest, inhale, cut skin contact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6" y="2537548"/>
            <a:ext cx="4208122" cy="30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75" y="2652759"/>
            <a:ext cx="3248981" cy="336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79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Sore Mouth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Mucous from sore or scab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Direct contact with sore or contaminated object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05" y="3110727"/>
            <a:ext cx="4627205" cy="27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97" y="2615316"/>
            <a:ext cx="2842858" cy="42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97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Rabies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Saliva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Bite, scratch, cut skin contact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504" y="1451673"/>
            <a:ext cx="3123687" cy="485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84" y="2695964"/>
            <a:ext cx="5599308" cy="35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74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Fungal Zoonoses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eaLnBrk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502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Ringworm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Animals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Direct skin contact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5" y="1464635"/>
            <a:ext cx="2706045" cy="475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66" y="2903345"/>
            <a:ext cx="3063202" cy="25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11" y="4355018"/>
            <a:ext cx="2315763" cy="18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8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Sporotrichosis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Animals or soil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Direct skin contact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48" y="3940254"/>
            <a:ext cx="5547462" cy="26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88" y="2073819"/>
            <a:ext cx="4259967" cy="289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308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Remind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Get out your cell phones.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Parasitic Zoonoses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eaLnBrk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583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Ancylostomiasis- Hookworm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Larvae in feces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Direct contact</a:t>
            </a:r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01" y="2045015"/>
            <a:ext cx="4130354" cy="31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45" y="2570671"/>
            <a:ext cx="4147635" cy="33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770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05313"/>
            <a:ext cx="8229024" cy="1144921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Dipylidiasis- Tapeworm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110192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Fleas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65" y="2782372"/>
            <a:ext cx="7102826" cy="302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045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Toxocariasis- Roundworm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Eggs in feces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Injest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93" y="2695963"/>
            <a:ext cx="6247376" cy="39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97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Toxoplasmosis- Cat Coccidia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A:  Cysts in cat feces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M:  Ingest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57" y="2695964"/>
            <a:ext cx="6014071" cy="36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632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Still Interested in Vet Science?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0049" y="1604329"/>
            <a:ext cx="8229024" cy="4028103"/>
          </a:xfrm>
        </p:spPr>
        <p:txBody>
          <a:bodyPr/>
          <a:lstStyle/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We sure hope so!!</a:t>
            </a:r>
          </a:p>
          <a:p>
            <a:pPr marL="391729" indent="-293797">
              <a:buClr>
                <a:srgbClr val="000080"/>
              </a:buClr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But what does this mean regarding your habits in this class and occupation?</a:t>
            </a:r>
          </a:p>
        </p:txBody>
      </p:sp>
    </p:spTree>
    <p:extLst>
      <p:ext uri="{BB962C8B-B14F-4D97-AF65-F5344CB8AC3E}">
        <p14:creationId xmlns:p14="http://schemas.microsoft.com/office/powerpoint/2010/main" val="274830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293242" y="498037"/>
            <a:ext cx="9601196" cy="1303867"/>
          </a:xfrm>
        </p:spPr>
        <p:txBody>
          <a:bodyPr/>
          <a:lstStyle/>
          <a:p>
            <a:r>
              <a:rPr lang="en-US" altLang="en-US"/>
              <a:t>Quick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0049" y="1604329"/>
            <a:ext cx="8227583" cy="4589762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itchFamily="18" charset="0"/>
              <a:buNone/>
              <a:defRPr/>
            </a:pPr>
            <a:r>
              <a:rPr lang="en-US" dirty="0" smtClean="0"/>
              <a:t>Use the Animal Health textbook to </a:t>
            </a:r>
            <a:r>
              <a:rPr lang="en-US" dirty="0" smtClean="0"/>
              <a:t>research a disease </a:t>
            </a:r>
            <a:r>
              <a:rPr lang="en-US" dirty="0" smtClean="0"/>
              <a:t>of your choice.  Look in the index.</a:t>
            </a:r>
          </a:p>
          <a:p>
            <a:pPr>
              <a:buFont typeface="Times New Roman" pitchFamily="18" charset="0"/>
              <a:buNone/>
              <a:defRPr/>
            </a:pPr>
            <a:endParaRPr lang="en-US" dirty="0"/>
          </a:p>
          <a:p>
            <a:pPr>
              <a:buFont typeface="Times New Roman" pitchFamily="18" charset="0"/>
              <a:buNone/>
              <a:defRPr/>
            </a:pPr>
            <a:r>
              <a:rPr lang="en-US" dirty="0" smtClean="0"/>
              <a:t>On </a:t>
            </a:r>
            <a:r>
              <a:rPr lang="en-US" dirty="0" smtClean="0"/>
              <a:t>the blank </a:t>
            </a:r>
            <a:r>
              <a:rPr lang="en-US" dirty="0" smtClean="0"/>
              <a:t>paper include:</a:t>
            </a:r>
          </a:p>
          <a:p>
            <a:pPr marL="414772" indent="-41477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Disease name</a:t>
            </a:r>
          </a:p>
          <a:p>
            <a:pPr marL="414772" indent="-41477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Animal symptoms (clinical signs)</a:t>
            </a:r>
          </a:p>
          <a:p>
            <a:pPr marL="414772" indent="-41477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Prevention steps</a:t>
            </a:r>
          </a:p>
          <a:p>
            <a:pPr marL="414772" indent="-414772">
              <a:buFont typeface="Arial" panose="020B0604020202020204" pitchFamily="34" charset="0"/>
              <a:buChar char="•"/>
              <a:tabLst>
                <a:tab pos="2439665" algn="l"/>
              </a:tabLst>
              <a:defRPr/>
            </a:pPr>
            <a:r>
              <a:rPr lang="en-US" dirty="0" smtClean="0"/>
              <a:t>Treatment steps</a:t>
            </a:r>
          </a:p>
          <a:p>
            <a:pPr marL="414772" indent="-414772">
              <a:buFont typeface="Arial" panose="020B0604020202020204" pitchFamily="34" charset="0"/>
              <a:buChar char="•"/>
              <a:tabLst>
                <a:tab pos="2439665" algn="l"/>
              </a:tabLst>
              <a:defRPr/>
            </a:pPr>
            <a:r>
              <a:rPr lang="en-US" dirty="0" smtClean="0"/>
              <a:t>Symbol or drawing to represent something you learned about this disease.  Describe your drawing with a sentence.</a:t>
            </a:r>
          </a:p>
          <a:p>
            <a:pPr marL="0" indent="0">
              <a:buNone/>
              <a:tabLst>
                <a:tab pos="2439665" algn="l"/>
              </a:tabLst>
              <a:defRPr/>
            </a:pPr>
            <a:r>
              <a:rPr lang="en-US" dirty="0" smtClean="0"/>
              <a:t>Use full sentences.  Do NOT copy word for word from the book.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Things to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07385"/>
          </a:xfrm>
        </p:spPr>
        <p:txBody>
          <a:bodyPr/>
          <a:lstStyle/>
          <a:p>
            <a:r>
              <a:rPr lang="en-US" dirty="0" smtClean="0"/>
              <a:t>You will need</a:t>
            </a:r>
            <a:r>
              <a:rPr lang="en-US" b="1" u="sng" dirty="0" smtClean="0"/>
              <a:t> 2 </a:t>
            </a:r>
            <a:r>
              <a:rPr lang="en-US" dirty="0" smtClean="0"/>
              <a:t>composition-style, bound notebooks by Monday.  Can be college-ruled or graphing.</a:t>
            </a:r>
          </a:p>
          <a:p>
            <a:r>
              <a:rPr lang="en-US" dirty="0" smtClean="0"/>
              <a:t>This class is all about Veterinary and Animal Science.  You will be around animals ALL THE TIME.  If you can’t handle dirt, fur and poop, see your counselor for a new class.</a:t>
            </a:r>
          </a:p>
          <a:p>
            <a:r>
              <a:rPr lang="en-US" dirty="0" smtClean="0"/>
              <a:t>Agriculture classes are graded different than other classes by law.  Read the syllabus, specifically about FFA and SAE.  Know that most of your “homework” cannot be done in your room.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Rules…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here on time and get to work right away.  You have three extra minutes but don</a:t>
            </a:r>
            <a:r>
              <a:rPr lang="fr-FR" dirty="0" smtClean="0"/>
              <a:t>’</a:t>
            </a:r>
            <a:r>
              <a:rPr lang="en-US" dirty="0" smtClean="0"/>
              <a:t>t take advantage.</a:t>
            </a:r>
          </a:p>
          <a:p>
            <a:r>
              <a:rPr lang="en-US" dirty="0" smtClean="0"/>
              <a:t>SAFETY FIRST!</a:t>
            </a:r>
          </a:p>
          <a:p>
            <a:r>
              <a:rPr lang="en-US" dirty="0" smtClean="0"/>
              <a:t>Respect the classroom, the farm, the supplies and equipment.</a:t>
            </a:r>
          </a:p>
          <a:p>
            <a:r>
              <a:rPr lang="en-US" dirty="0" smtClean="0"/>
              <a:t>Respect others right to learn.  Don’t be the distraction.</a:t>
            </a:r>
          </a:p>
          <a:p>
            <a:r>
              <a:rPr lang="en-US" dirty="0" smtClean="0"/>
              <a:t>Cell phones policy…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80139" y="2285999"/>
            <a:ext cx="7157544" cy="38105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First and Last Name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List three things you like		List three things you don’t like.   </a:t>
            </a:r>
          </a:p>
          <a:p>
            <a:r>
              <a:rPr lang="en-US" dirty="0" smtClean="0"/>
              <a:t>1.					1.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dirty="0" smtClean="0"/>
              <a:t>2.   					2.</a:t>
            </a:r>
          </a:p>
          <a:p>
            <a:endParaRPr lang="en-US" dirty="0"/>
          </a:p>
          <a:p>
            <a:r>
              <a:rPr lang="en-US" dirty="0" smtClean="0"/>
              <a:t>3.					3.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959366" y="2900855"/>
            <a:ext cx="0" cy="2975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our first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dirty="0"/>
              <a:t>Veterinary Science</a:t>
            </a:r>
            <a:br>
              <a:rPr lang="en-US" altLang="en-US" dirty="0"/>
            </a:br>
            <a:endParaRPr lang="en-US" altLang="en-US" sz="1996" dirty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0049" y="1646094"/>
            <a:ext cx="8229024" cy="4028102"/>
          </a:xfrm>
        </p:spPr>
        <p:txBody>
          <a:bodyPr anchor="ctr"/>
          <a:lstStyle/>
          <a:p>
            <a:pPr marL="0" indent="0" algn="ctr">
              <a:spcAft>
                <a:spcPct val="0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Diseases Common to Humans and Animals</a:t>
            </a:r>
          </a:p>
        </p:txBody>
      </p:sp>
    </p:spTree>
    <p:extLst>
      <p:ext uri="{BB962C8B-B14F-4D97-AF65-F5344CB8AC3E}">
        <p14:creationId xmlns:p14="http://schemas.microsoft.com/office/powerpoint/2010/main" val="53969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347078"/>
            <a:ext cx="8229024" cy="1062832"/>
          </a:xfrm>
        </p:spPr>
        <p:txBody>
          <a:bodyPr vert="horz" lIns="91440" tIns="25147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Objectives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0049" y="1646094"/>
            <a:ext cx="8229024" cy="1879397"/>
          </a:xfrm>
        </p:spPr>
        <p:txBody>
          <a:bodyPr vert="horz" lIns="91440" tIns="20575" rIns="91440" bIns="45720" rtlCol="0" anchor="ctr">
            <a:normAutofit/>
          </a:bodyPr>
          <a:lstStyle/>
          <a:p>
            <a:pPr marL="0" indent="0" algn="ctr">
              <a:spcAft>
                <a:spcPts val="1134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3266"/>
              <a:t>Discuss zoonotic diseases and implications for safety and sanitation practices.</a:t>
            </a:r>
          </a:p>
        </p:txBody>
      </p:sp>
    </p:spTree>
    <p:extLst>
      <p:ext uri="{BB962C8B-B14F-4D97-AF65-F5344CB8AC3E}">
        <p14:creationId xmlns:p14="http://schemas.microsoft.com/office/powerpoint/2010/main" val="1421870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534</TotalTime>
  <Words>691</Words>
  <Application>Microsoft Macintosh PowerPoint</Application>
  <PresentationFormat>Widescreen</PresentationFormat>
  <Paragraphs>149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Garamond</vt:lpstr>
      <vt:lpstr>MS Gothic</vt:lpstr>
      <vt:lpstr>Times New Roman</vt:lpstr>
      <vt:lpstr>Wingdings</vt:lpstr>
      <vt:lpstr>Arial</vt:lpstr>
      <vt:lpstr>Organic</vt:lpstr>
      <vt:lpstr>Welcome to Vet 1 with Mrs. Sebesta Leak!</vt:lpstr>
      <vt:lpstr>A few things about this class you need to know right away…</vt:lpstr>
      <vt:lpstr>Remind App</vt:lpstr>
      <vt:lpstr>More Things to Know…</vt:lpstr>
      <vt:lpstr>Some Important Rules…</vt:lpstr>
      <vt:lpstr>Your Card</vt:lpstr>
      <vt:lpstr>Time for our first lesson</vt:lpstr>
      <vt:lpstr>Veterinary Science </vt:lpstr>
      <vt:lpstr>Objectives</vt:lpstr>
      <vt:lpstr>Zoonosis (Zoonoses, Zoonotic)</vt:lpstr>
      <vt:lpstr>For each disease record...</vt:lpstr>
      <vt:lpstr>Bacterial/Rickettsial Zoonoses</vt:lpstr>
      <vt:lpstr>Anthrax</vt:lpstr>
      <vt:lpstr>Brucellosis</vt:lpstr>
      <vt:lpstr>Q Fever</vt:lpstr>
      <vt:lpstr>Tuberculosis</vt:lpstr>
      <vt:lpstr>Leptospirosis</vt:lpstr>
      <vt:lpstr> Intestinal Camplylobacteriosis, Listeriosis, Salmonellosis, Staphylococcosis, and Streptococcosis </vt:lpstr>
      <vt:lpstr>Cat Scratch Disease</vt:lpstr>
      <vt:lpstr>Erysipelas </vt:lpstr>
      <vt:lpstr>Chlamydiosis </vt:lpstr>
      <vt:lpstr>Lyme Disease, Plague, Tularemia, and Rocky Mountain Spotted Fever </vt:lpstr>
      <vt:lpstr>Viral Zoonoses</vt:lpstr>
      <vt:lpstr>Hantavirus</vt:lpstr>
      <vt:lpstr>Sore Mouth</vt:lpstr>
      <vt:lpstr>Rabies</vt:lpstr>
      <vt:lpstr>Fungal Zoonoses</vt:lpstr>
      <vt:lpstr>Ringworm</vt:lpstr>
      <vt:lpstr>Sporotrichosis</vt:lpstr>
      <vt:lpstr>Parasitic Zoonoses</vt:lpstr>
      <vt:lpstr>Ancylostomiasis- Hookworm</vt:lpstr>
      <vt:lpstr>Dipylidiasis- Tapeworm</vt:lpstr>
      <vt:lpstr>Toxocariasis- Roundworm</vt:lpstr>
      <vt:lpstr>Toxoplasmosis- Cat Coccidia</vt:lpstr>
      <vt:lpstr>Still Interested in Vet Science?</vt:lpstr>
      <vt:lpstr>Quick Case Study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Vet 1 with Mrs. Sebesta Leak!</dc:title>
  <dc:creator>Megan Sebesta</dc:creator>
  <cp:lastModifiedBy>Megan Sebesta</cp:lastModifiedBy>
  <cp:revision>10</cp:revision>
  <dcterms:created xsi:type="dcterms:W3CDTF">2016-08-09T20:29:42Z</dcterms:created>
  <dcterms:modified xsi:type="dcterms:W3CDTF">2016-08-12T21:32:12Z</dcterms:modified>
</cp:coreProperties>
</file>